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9" r:id="rId4"/>
    <p:sldId id="28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5" r:id="rId20"/>
    <p:sldId id="276" r:id="rId21"/>
    <p:sldId id="277" r:id="rId22"/>
    <p:sldId id="278" r:id="rId23"/>
    <p:sldId id="279" r:id="rId24"/>
    <p:sldId id="280" r:id="rId25"/>
    <p:sldId id="283" r:id="rId26"/>
    <p:sldId id="284"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7"/>
    <p:penClr>
      <a:srgbClr val="FF0000"/>
    </p:penClr>
  </p:showPr>
  <p:clrMru>
    <a:srgbClr val="FF00FF"/>
    <a:srgbClr val="0033CC"/>
    <a:srgbClr val="990033"/>
    <a:srgbClr val="11AB2E"/>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8527B5E-43A1-4DD5-9B80-1198F4EB1E33}" type="datetimeFigureOut">
              <a:rPr lang="en-US" smtClean="0"/>
              <a:pPr/>
              <a:t>1/8/2019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0B9B018-558E-4B4C-9ADA-A0ED8B93A7F2}" type="slidenum">
              <a:rPr lang="en-US" smtClean="0"/>
              <a:pPr/>
              <a:t>‹#›</a:t>
            </a:fld>
            <a:endParaRPr lang="en-US" dirty="0"/>
          </a:p>
        </p:txBody>
      </p:sp>
    </p:spTree>
  </p:cSld>
  <p:clrMapOvr>
    <a:masterClrMapping/>
  </p:clrMapOvr>
  <p:transition spd="slow" advTm="5781">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527B5E-43A1-4DD5-9B80-1198F4EB1E33}" type="datetimeFigureOut">
              <a:rPr lang="en-US" smtClean="0"/>
              <a:pPr/>
              <a:t>1/8/2019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0B9B018-558E-4B4C-9ADA-A0ED8B93A7F2}" type="slidenum">
              <a:rPr lang="en-US" smtClean="0"/>
              <a:pPr/>
              <a:t>‹#›</a:t>
            </a:fld>
            <a:endParaRPr lang="en-US" dirty="0"/>
          </a:p>
        </p:txBody>
      </p:sp>
    </p:spTree>
  </p:cSld>
  <p:clrMapOvr>
    <a:masterClrMapping/>
  </p:clrMapOvr>
  <p:transition spd="slow" advTm="5781">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527B5E-43A1-4DD5-9B80-1198F4EB1E33}" type="datetimeFigureOut">
              <a:rPr lang="en-US" smtClean="0"/>
              <a:pPr/>
              <a:t>1/8/2019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0B9B018-558E-4B4C-9ADA-A0ED8B93A7F2}" type="slidenum">
              <a:rPr lang="en-US" smtClean="0"/>
              <a:pPr/>
              <a:t>‹#›</a:t>
            </a:fld>
            <a:endParaRPr lang="en-US" dirty="0"/>
          </a:p>
        </p:txBody>
      </p:sp>
    </p:spTree>
  </p:cSld>
  <p:clrMapOvr>
    <a:masterClrMapping/>
  </p:clrMapOvr>
  <p:transition spd="slow" advTm="5781">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8527B5E-43A1-4DD5-9B80-1198F4EB1E33}" type="datetimeFigureOut">
              <a:rPr lang="en-US" smtClean="0"/>
              <a:pPr/>
              <a:t>1/8/2019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0B9B018-558E-4B4C-9ADA-A0ED8B93A7F2}"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advTm="5781">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8527B5E-43A1-4DD5-9B80-1198F4EB1E33}" type="datetimeFigureOut">
              <a:rPr lang="en-US" smtClean="0"/>
              <a:pPr/>
              <a:t>1/8/2019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0B9B018-558E-4B4C-9ADA-A0ED8B93A7F2}"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transition spd="slow" advTm="5781">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8527B5E-43A1-4DD5-9B80-1198F4EB1E33}" type="datetimeFigureOut">
              <a:rPr lang="en-US" smtClean="0"/>
              <a:pPr/>
              <a:t>1/8/2019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0B9B018-558E-4B4C-9ADA-A0ED8B93A7F2}"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advTm="5781">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8527B5E-43A1-4DD5-9B80-1198F4EB1E33}" type="datetimeFigureOut">
              <a:rPr lang="en-US" smtClean="0"/>
              <a:pPr/>
              <a:t>1/8/2019</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0B9B018-558E-4B4C-9ADA-A0ED8B93A7F2}" type="slidenum">
              <a:rPr lang="en-US" smtClean="0"/>
              <a:pPr/>
              <a:t>‹#›</a:t>
            </a:fld>
            <a:endParaRPr lang="en-US" dirty="0"/>
          </a:p>
        </p:txBody>
      </p:sp>
    </p:spTree>
  </p:cSld>
  <p:clrMapOvr>
    <a:masterClrMapping/>
  </p:clrMapOvr>
  <p:transition spd="slow" advTm="5781">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8527B5E-43A1-4DD5-9B80-1198F4EB1E33}" type="datetimeFigureOut">
              <a:rPr lang="en-US" smtClean="0"/>
              <a:pPr/>
              <a:t>1/8/2019</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0B9B018-558E-4B4C-9ADA-A0ED8B93A7F2}"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advTm="5781">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8527B5E-43A1-4DD5-9B80-1198F4EB1E33}" type="datetimeFigureOut">
              <a:rPr lang="en-US" smtClean="0"/>
              <a:pPr/>
              <a:t>1/8/2019</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0B9B018-558E-4B4C-9ADA-A0ED8B93A7F2}" type="slidenum">
              <a:rPr lang="en-US" smtClean="0"/>
              <a:pPr/>
              <a:t>‹#›</a:t>
            </a:fld>
            <a:endParaRPr lang="en-US" dirty="0"/>
          </a:p>
        </p:txBody>
      </p:sp>
    </p:spTree>
  </p:cSld>
  <p:clrMapOvr>
    <a:masterClrMapping/>
  </p:clrMapOvr>
  <p:transition spd="slow" advTm="5781">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8527B5E-43A1-4DD5-9B80-1198F4EB1E33}" type="datetimeFigureOut">
              <a:rPr lang="en-US" smtClean="0"/>
              <a:pPr/>
              <a:t>1/8/2019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0B9B018-558E-4B4C-9ADA-A0ED8B93A7F2}" type="slidenum">
              <a:rPr lang="en-US" smtClean="0"/>
              <a:pPr/>
              <a:t>‹#›</a:t>
            </a:fld>
            <a:endParaRPr lang="en-US" dirty="0"/>
          </a:p>
        </p:txBody>
      </p:sp>
    </p:spTree>
  </p:cSld>
  <p:clrMapOvr>
    <a:masterClrMapping/>
  </p:clrMapOvr>
  <p:transition spd="slow" advTm="5781">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8527B5E-43A1-4DD5-9B80-1198F4EB1E33}" type="datetimeFigureOut">
              <a:rPr lang="en-US" smtClean="0"/>
              <a:pPr/>
              <a:t>1/8/2019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0B9B018-558E-4B4C-9ADA-A0ED8B93A7F2}"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masterClrMapping/>
  </p:clrMapOvr>
  <p:transition spd="slow" advTm="5781">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2700000" scaled="1"/>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8527B5E-43A1-4DD5-9B80-1198F4EB1E33}" type="datetimeFigureOut">
              <a:rPr lang="en-US" smtClean="0"/>
              <a:pPr/>
              <a:t>1/8/2019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B9B018-558E-4B4C-9ADA-A0ED8B93A7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5781">
    <p:wedg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tep17.jpg"/>
          <p:cNvPicPr>
            <a:picLocks noChangeAspect="1"/>
          </p:cNvPicPr>
          <p:nvPr/>
        </p:nvPicPr>
        <p:blipFill>
          <a:blip r:embed="rId2"/>
          <a:srcRect b="24107"/>
          <a:stretch>
            <a:fillRect/>
          </a:stretch>
        </p:blipFill>
        <p:spPr>
          <a:xfrm>
            <a:off x="0" y="-304800"/>
            <a:ext cx="9144000" cy="7162800"/>
          </a:xfrm>
          <a:prstGeom prst="rect">
            <a:avLst/>
          </a:prstGeom>
        </p:spPr>
      </p:pic>
      <p:sp>
        <p:nvSpPr>
          <p:cNvPr id="5" name="Rectangle 4"/>
          <p:cNvSpPr/>
          <p:nvPr/>
        </p:nvSpPr>
        <p:spPr>
          <a:xfrm>
            <a:off x="1371600" y="3048000"/>
            <a:ext cx="6401112" cy="923330"/>
          </a:xfrm>
          <a:prstGeom prst="rect">
            <a:avLst/>
          </a:prstGeom>
          <a:solidFill>
            <a:srgbClr val="0033CC"/>
          </a:solidFill>
          <a:ln>
            <a:solidFill>
              <a:srgbClr val="00B050"/>
            </a:solidFill>
          </a:ln>
        </p:spPr>
        <p:style>
          <a:lnRef idx="3">
            <a:schemeClr val="lt1"/>
          </a:lnRef>
          <a:fillRef idx="1">
            <a:schemeClr val="accent6"/>
          </a:fillRef>
          <a:effectRef idx="1">
            <a:schemeClr val="accent6"/>
          </a:effectRef>
          <a:fontRef idx="minor">
            <a:schemeClr val="lt1"/>
          </a:fontRef>
        </p:style>
        <p:txBody>
          <a:bodyPr wrap="squar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HEARTY WELCOME</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spd="slow" advTm="5781">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r>
              <a:rPr lang="en-US" dirty="0" smtClean="0">
                <a:solidFill>
                  <a:schemeClr val="accent2"/>
                </a:solidFill>
              </a:rPr>
              <a:t>Prize Distribution Program</a:t>
            </a:r>
            <a:endParaRPr lang="en-IN" dirty="0">
              <a:solidFill>
                <a:schemeClr val="accent2"/>
              </a:solidFill>
            </a:endParaRPr>
          </a:p>
        </p:txBody>
      </p:sp>
      <p:pic>
        <p:nvPicPr>
          <p:cNvPr id="5122" name="Picture 2" descr="C:\Users\user\Desktop\2 006.jpg"/>
          <p:cNvPicPr>
            <a:picLocks noGrp="1" noChangeAspect="1" noChangeArrowheads="1"/>
          </p:cNvPicPr>
          <p:nvPr>
            <p:ph idx="1"/>
          </p:nvPr>
        </p:nvPicPr>
        <p:blipFill>
          <a:blip r:embed="rId2"/>
          <a:srcRect/>
          <a:stretch>
            <a:fillRect/>
          </a:stretch>
        </p:blipFill>
        <p:spPr bwMode="auto">
          <a:xfrm>
            <a:off x="1066800" y="1219200"/>
            <a:ext cx="6629400" cy="3653028"/>
          </a:xfrm>
          <a:prstGeom prst="rect">
            <a:avLst/>
          </a:prstGeom>
          <a:noFill/>
          <a:scene3d>
            <a:camera prst="perspectiveLeft"/>
            <a:lightRig rig="threePt" dir="t"/>
          </a:scene3d>
        </p:spPr>
      </p:pic>
      <p:sp>
        <p:nvSpPr>
          <p:cNvPr id="5" name="TextBox 4"/>
          <p:cNvSpPr txBox="1"/>
          <p:nvPr/>
        </p:nvSpPr>
        <p:spPr>
          <a:xfrm>
            <a:off x="762001" y="5029200"/>
            <a:ext cx="7010400" cy="923330"/>
          </a:xfrm>
          <a:prstGeom prst="rect">
            <a:avLst/>
          </a:prstGeom>
          <a:noFill/>
        </p:spPr>
        <p:txBody>
          <a:bodyPr wrap="square" rtlCol="0">
            <a:spAutoFit/>
          </a:bodyPr>
          <a:lstStyle/>
          <a:p>
            <a:pPr algn="ctr"/>
            <a:r>
              <a:rPr lang="en-US" dirty="0" smtClean="0">
                <a:solidFill>
                  <a:srgbClr val="FF0000"/>
                </a:solidFill>
              </a:rPr>
              <a:t>The Competition on the role play of women was conducted</a:t>
            </a:r>
          </a:p>
          <a:p>
            <a:pPr algn="ctr"/>
            <a:r>
              <a:rPr lang="en-US" dirty="0" smtClean="0">
                <a:solidFill>
                  <a:srgbClr val="FF0000"/>
                </a:solidFill>
              </a:rPr>
              <a:t> on 18</a:t>
            </a:r>
            <a:r>
              <a:rPr lang="en-US" baseline="30000" dirty="0" smtClean="0">
                <a:solidFill>
                  <a:srgbClr val="FF0000"/>
                </a:solidFill>
              </a:rPr>
              <a:t>th</a:t>
            </a:r>
            <a:r>
              <a:rPr lang="en-US" dirty="0" smtClean="0">
                <a:solidFill>
                  <a:srgbClr val="FF0000"/>
                </a:solidFill>
              </a:rPr>
              <a:t>  November 2014 . The prizes for the winners were distributed by the School Principal.</a:t>
            </a:r>
            <a:endParaRPr lang="en-IN" dirty="0">
              <a:solidFill>
                <a:srgbClr val="FF0000"/>
              </a:solidFill>
            </a:endParaRPr>
          </a:p>
        </p:txBody>
      </p:sp>
    </p:spTree>
  </p:cSld>
  <p:clrMapOvr>
    <a:masterClrMapping/>
  </p:clrMapOvr>
  <p:transition spd="slow" advTm="5781">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pPr algn="ctr"/>
            <a:r>
              <a:rPr lang="en-US" dirty="0" smtClean="0">
                <a:solidFill>
                  <a:srgbClr val="FF0000"/>
                </a:solidFill>
              </a:rPr>
              <a:t>      AKSHARABHYASHAM</a:t>
            </a:r>
            <a:endParaRPr lang="en-IN" dirty="0">
              <a:solidFill>
                <a:srgbClr val="FF0000"/>
              </a:solidFill>
            </a:endParaRPr>
          </a:p>
        </p:txBody>
      </p:sp>
      <p:pic>
        <p:nvPicPr>
          <p:cNvPr id="6146" name="Picture 2" descr="C:\Users\user\Desktop\1 017.jpg"/>
          <p:cNvPicPr>
            <a:picLocks noChangeAspect="1" noChangeArrowheads="1"/>
          </p:cNvPicPr>
          <p:nvPr/>
        </p:nvPicPr>
        <p:blipFill>
          <a:blip r:embed="rId2"/>
          <a:srcRect/>
          <a:stretch>
            <a:fillRect/>
          </a:stretch>
        </p:blipFill>
        <p:spPr bwMode="auto">
          <a:xfrm>
            <a:off x="609600" y="1219200"/>
            <a:ext cx="7772400" cy="4343401"/>
          </a:xfrm>
          <a:prstGeom prst="rect">
            <a:avLst/>
          </a:prstGeom>
          <a:noFill/>
        </p:spPr>
      </p:pic>
      <p:sp>
        <p:nvSpPr>
          <p:cNvPr id="5" name="TextBox 4"/>
          <p:cNvSpPr txBox="1"/>
          <p:nvPr/>
        </p:nvSpPr>
        <p:spPr>
          <a:xfrm>
            <a:off x="609600" y="5715000"/>
            <a:ext cx="7772400" cy="923330"/>
          </a:xfrm>
          <a:prstGeom prst="rect">
            <a:avLst/>
          </a:prstGeom>
          <a:noFill/>
        </p:spPr>
        <p:txBody>
          <a:bodyPr wrap="square" rtlCol="0">
            <a:spAutoFit/>
          </a:bodyPr>
          <a:lstStyle/>
          <a:p>
            <a:pPr algn="ctr"/>
            <a:r>
              <a:rPr lang="en-US" dirty="0" smtClean="0">
                <a:solidFill>
                  <a:srgbClr val="0033CC"/>
                </a:solidFill>
              </a:rPr>
              <a:t>On 18</a:t>
            </a:r>
            <a:r>
              <a:rPr lang="en-US" baseline="30000" dirty="0" smtClean="0">
                <a:solidFill>
                  <a:srgbClr val="0033CC"/>
                </a:solidFill>
              </a:rPr>
              <a:t>th</a:t>
            </a:r>
            <a:r>
              <a:rPr lang="en-US" dirty="0" smtClean="0">
                <a:solidFill>
                  <a:srgbClr val="0033CC"/>
                </a:solidFill>
              </a:rPr>
              <a:t> July 2015 “Aksharabhasham” program was taken</a:t>
            </a:r>
          </a:p>
          <a:p>
            <a:pPr algn="ctr"/>
            <a:r>
              <a:rPr lang="en-US" dirty="0" smtClean="0">
                <a:solidFill>
                  <a:srgbClr val="0033CC"/>
                </a:solidFill>
              </a:rPr>
              <a:t> place for the students. The  children were taught about</a:t>
            </a:r>
          </a:p>
          <a:p>
            <a:pPr algn="ctr"/>
            <a:r>
              <a:rPr lang="en-US" dirty="0" smtClean="0">
                <a:solidFill>
                  <a:srgbClr val="0033CC"/>
                </a:solidFill>
              </a:rPr>
              <a:t> the importance of the “Learning and Reading”</a:t>
            </a:r>
            <a:endParaRPr lang="en-IN" dirty="0">
              <a:solidFill>
                <a:srgbClr val="0033CC"/>
              </a:solidFill>
            </a:endParaRPr>
          </a:p>
        </p:txBody>
      </p:sp>
    </p:spTree>
  </p:cSld>
  <p:clrMapOvr>
    <a:masterClrMapping/>
  </p:clrMapOvr>
  <p:transition spd="slow" advTm="5781">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Use of Drinking Water</a:t>
            </a:r>
            <a:endParaRPr lang="en-IN" dirty="0">
              <a:solidFill>
                <a:schemeClr val="accent2"/>
              </a:solidFill>
            </a:endParaRPr>
          </a:p>
        </p:txBody>
      </p:sp>
      <p:sp>
        <p:nvSpPr>
          <p:cNvPr id="6" name="Content Placeholder 5"/>
          <p:cNvSpPr>
            <a:spLocks noGrp="1"/>
          </p:cNvSpPr>
          <p:nvPr>
            <p:ph sz="quarter" idx="4"/>
          </p:nvPr>
        </p:nvSpPr>
        <p:spPr>
          <a:xfrm>
            <a:off x="4876800" y="1444294"/>
            <a:ext cx="3810000" cy="4423106"/>
          </a:xfrm>
        </p:spPr>
        <p:txBody>
          <a:bodyPr/>
          <a:lstStyle/>
          <a:p>
            <a:pPr algn="just"/>
            <a:endParaRPr lang="en-US" dirty="0" smtClean="0"/>
          </a:p>
          <a:p>
            <a:pPr algn="just"/>
            <a:r>
              <a:rPr lang="en-US" dirty="0" smtClean="0">
                <a:solidFill>
                  <a:srgbClr val="FFFF00"/>
                </a:solidFill>
              </a:rPr>
              <a:t>On 28</a:t>
            </a:r>
            <a:r>
              <a:rPr lang="en-US" baseline="30000" dirty="0" smtClean="0">
                <a:solidFill>
                  <a:srgbClr val="FFFF00"/>
                </a:solidFill>
              </a:rPr>
              <a:t>th</a:t>
            </a:r>
            <a:r>
              <a:rPr lang="en-US" dirty="0" smtClean="0">
                <a:solidFill>
                  <a:srgbClr val="FFFF00"/>
                </a:solidFill>
              </a:rPr>
              <a:t> September 2015 there was program on “The use of water”. </a:t>
            </a:r>
          </a:p>
          <a:p>
            <a:pPr algn="just"/>
            <a:endParaRPr lang="en-US" dirty="0" smtClean="0">
              <a:solidFill>
                <a:srgbClr val="FFFF00"/>
              </a:solidFill>
            </a:endParaRPr>
          </a:p>
          <a:p>
            <a:pPr algn="just"/>
            <a:r>
              <a:rPr lang="en-US" dirty="0" smtClean="0">
                <a:solidFill>
                  <a:srgbClr val="FFFF00"/>
                </a:solidFill>
              </a:rPr>
              <a:t>The children learned to give importance  for using every drop of water </a:t>
            </a:r>
            <a:endParaRPr lang="en-IN" dirty="0">
              <a:solidFill>
                <a:srgbClr val="FFFF00"/>
              </a:solidFill>
            </a:endParaRPr>
          </a:p>
        </p:txBody>
      </p:sp>
      <p:pic>
        <p:nvPicPr>
          <p:cNvPr id="7170" name="Picture 2" descr="C:\Users\user\Desktop\2 007.jpg"/>
          <p:cNvPicPr>
            <a:picLocks noGrp="1" noChangeAspect="1" noChangeArrowheads="1"/>
          </p:cNvPicPr>
          <p:nvPr>
            <p:ph sz="quarter" idx="2"/>
          </p:nvPr>
        </p:nvPicPr>
        <p:blipFill>
          <a:blip r:embed="rId2"/>
          <a:srcRect/>
          <a:stretch>
            <a:fillRect/>
          </a:stretch>
        </p:blipFill>
        <p:spPr bwMode="auto">
          <a:xfrm>
            <a:off x="674286" y="1444625"/>
            <a:ext cx="4050114" cy="4422775"/>
          </a:xfrm>
          <a:prstGeom prst="rect">
            <a:avLst/>
          </a:prstGeom>
          <a:noFill/>
          <a:effectLst>
            <a:outerShdw blurRad="50800" dist="38100" dir="18900000" algn="bl" rotWithShape="0">
              <a:prstClr val="black">
                <a:alpha val="40000"/>
              </a:prstClr>
            </a:outerShdw>
          </a:effectLst>
          <a:scene3d>
            <a:camera prst="obliqueTopRight"/>
            <a:lightRig rig="threePt" dir="t"/>
          </a:scene3d>
        </p:spPr>
      </p:pic>
    </p:spTree>
  </p:cSld>
  <p:clrMapOvr>
    <a:masterClrMapping/>
  </p:clrMapOvr>
  <p:transition spd="slow" advTm="5781">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rmAutofit fontScale="90000"/>
          </a:bodyPr>
          <a:lstStyle/>
          <a:p>
            <a:pPr algn="ctr"/>
            <a:r>
              <a:rPr lang="en-US" dirty="0" smtClean="0">
                <a:solidFill>
                  <a:schemeClr val="accent2"/>
                </a:solidFill>
              </a:rPr>
              <a:t>WORLD AIDS DAY CELBERATION</a:t>
            </a:r>
            <a:endParaRPr lang="en-IN" dirty="0">
              <a:solidFill>
                <a:schemeClr val="accent2"/>
              </a:solidFill>
            </a:endParaRPr>
          </a:p>
        </p:txBody>
      </p:sp>
      <p:pic>
        <p:nvPicPr>
          <p:cNvPr id="8196" name="Picture 4" descr="C:\Users\user\Desktop\1 018.jpg"/>
          <p:cNvPicPr>
            <a:picLocks noChangeAspect="1" noChangeArrowheads="1"/>
          </p:cNvPicPr>
          <p:nvPr/>
        </p:nvPicPr>
        <p:blipFill>
          <a:blip r:embed="rId2"/>
          <a:srcRect/>
          <a:stretch>
            <a:fillRect/>
          </a:stretch>
        </p:blipFill>
        <p:spPr bwMode="auto">
          <a:xfrm>
            <a:off x="1600200" y="762000"/>
            <a:ext cx="6400800" cy="4343400"/>
          </a:xfrm>
          <a:prstGeom prst="rect">
            <a:avLst/>
          </a:prstGeom>
          <a:noFill/>
          <a:scene3d>
            <a:camera prst="perspectiveRelaxedModerately"/>
            <a:lightRig rig="threePt" dir="t"/>
          </a:scene3d>
        </p:spPr>
      </p:pic>
      <p:sp>
        <p:nvSpPr>
          <p:cNvPr id="13" name="TextBox 12"/>
          <p:cNvSpPr txBox="1"/>
          <p:nvPr/>
        </p:nvSpPr>
        <p:spPr>
          <a:xfrm>
            <a:off x="609600" y="5410200"/>
            <a:ext cx="7533635" cy="923330"/>
          </a:xfrm>
          <a:prstGeom prst="rect">
            <a:avLst/>
          </a:prstGeom>
          <a:noFill/>
        </p:spPr>
        <p:txBody>
          <a:bodyPr wrap="square" rtlCol="0">
            <a:spAutoFit/>
          </a:bodyPr>
          <a:lstStyle/>
          <a:p>
            <a:pPr algn="ctr"/>
            <a:r>
              <a:rPr lang="en-US" dirty="0" smtClean="0">
                <a:solidFill>
                  <a:srgbClr val="FF00FF"/>
                </a:solidFill>
              </a:rPr>
              <a:t>The rally on World Aids Day Celebration was conducted </a:t>
            </a:r>
          </a:p>
          <a:p>
            <a:pPr algn="ctr"/>
            <a:r>
              <a:rPr lang="en-US" dirty="0" smtClean="0">
                <a:solidFill>
                  <a:srgbClr val="FF00FF"/>
                </a:solidFill>
              </a:rPr>
              <a:t>on 1</a:t>
            </a:r>
            <a:r>
              <a:rPr lang="en-US" baseline="30000" dirty="0" smtClean="0">
                <a:solidFill>
                  <a:srgbClr val="FF00FF"/>
                </a:solidFill>
              </a:rPr>
              <a:t>st</a:t>
            </a:r>
            <a:r>
              <a:rPr lang="en-US" dirty="0" smtClean="0">
                <a:solidFill>
                  <a:srgbClr val="FF00FF"/>
                </a:solidFill>
              </a:rPr>
              <a:t> December 2015. The people were given awareness about</a:t>
            </a:r>
          </a:p>
          <a:p>
            <a:pPr algn="ctr"/>
            <a:r>
              <a:rPr lang="en-US" dirty="0" smtClean="0">
                <a:solidFill>
                  <a:srgbClr val="FF00FF"/>
                </a:solidFill>
              </a:rPr>
              <a:t> the HIV/AIDS and preventing measures of Aids.</a:t>
            </a:r>
            <a:endParaRPr lang="en-IN" dirty="0">
              <a:solidFill>
                <a:srgbClr val="FF00FF"/>
              </a:solidFill>
            </a:endParaRPr>
          </a:p>
        </p:txBody>
      </p:sp>
    </p:spTree>
  </p:cSld>
  <p:clrMapOvr>
    <a:masterClrMapping/>
  </p:clrMapOvr>
  <p:transition spd="slow" advTm="5781">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normAutofit fontScale="90000"/>
          </a:bodyPr>
          <a:lstStyle/>
          <a:p>
            <a:r>
              <a:rPr lang="en-US" dirty="0" smtClean="0"/>
              <a:t>   </a:t>
            </a:r>
            <a:br>
              <a:rPr lang="en-US" dirty="0" smtClean="0"/>
            </a:br>
            <a:r>
              <a:rPr lang="en-US" dirty="0" smtClean="0"/>
              <a:t>       </a:t>
            </a:r>
            <a:r>
              <a:rPr lang="en-US" dirty="0" smtClean="0">
                <a:solidFill>
                  <a:srgbClr val="FFFF00"/>
                </a:solidFill>
              </a:rPr>
              <a:t>Nutrition &amp; </a:t>
            </a:r>
            <a:r>
              <a:rPr lang="en-IN" dirty="0" smtClean="0">
                <a:solidFill>
                  <a:srgbClr val="FFFF00"/>
                </a:solidFill>
              </a:rPr>
              <a:t>Hygiene </a:t>
            </a:r>
            <a:br>
              <a:rPr lang="en-IN" dirty="0" smtClean="0">
                <a:solidFill>
                  <a:srgbClr val="FFFF00"/>
                </a:solidFill>
              </a:rPr>
            </a:br>
            <a:endParaRPr lang="en-IN" dirty="0">
              <a:solidFill>
                <a:srgbClr val="FFFF00"/>
              </a:solidFill>
            </a:endParaRPr>
          </a:p>
        </p:txBody>
      </p:sp>
      <p:pic>
        <p:nvPicPr>
          <p:cNvPr id="9218" name="Picture 2" descr="C:\Users\user\Desktop\2 008.jpg"/>
          <p:cNvPicPr>
            <a:picLocks noChangeAspect="1" noChangeArrowheads="1"/>
          </p:cNvPicPr>
          <p:nvPr/>
        </p:nvPicPr>
        <p:blipFill>
          <a:blip r:embed="rId2"/>
          <a:srcRect/>
          <a:stretch>
            <a:fillRect/>
          </a:stretch>
        </p:blipFill>
        <p:spPr bwMode="auto">
          <a:xfrm>
            <a:off x="1143000" y="1219200"/>
            <a:ext cx="6857999" cy="4138613"/>
          </a:xfrm>
          <a:prstGeom prst="rect">
            <a:avLst/>
          </a:prstGeom>
          <a:noFill/>
        </p:spPr>
      </p:pic>
      <p:sp>
        <p:nvSpPr>
          <p:cNvPr id="7" name="TextBox 6"/>
          <p:cNvSpPr txBox="1"/>
          <p:nvPr/>
        </p:nvSpPr>
        <p:spPr>
          <a:xfrm>
            <a:off x="914400" y="5410200"/>
            <a:ext cx="7924800" cy="1200329"/>
          </a:xfrm>
          <a:prstGeom prst="rect">
            <a:avLst/>
          </a:prstGeom>
          <a:noFill/>
        </p:spPr>
        <p:txBody>
          <a:bodyPr wrap="square" rtlCol="0">
            <a:spAutoFit/>
          </a:bodyPr>
          <a:lstStyle/>
          <a:p>
            <a:pPr algn="ctr"/>
            <a:r>
              <a:rPr lang="en-US" dirty="0" smtClean="0">
                <a:solidFill>
                  <a:srgbClr val="C00000"/>
                </a:solidFill>
              </a:rPr>
              <a:t>On 26</a:t>
            </a:r>
            <a:r>
              <a:rPr lang="en-US" baseline="30000" dirty="0" smtClean="0">
                <a:solidFill>
                  <a:srgbClr val="C00000"/>
                </a:solidFill>
              </a:rPr>
              <a:t>th</a:t>
            </a:r>
            <a:r>
              <a:rPr lang="en-US" dirty="0" smtClean="0">
                <a:solidFill>
                  <a:srgbClr val="C00000"/>
                </a:solidFill>
              </a:rPr>
              <a:t> June 2016 the parents and teachers gathered in the </a:t>
            </a:r>
          </a:p>
          <a:p>
            <a:pPr algn="ctr"/>
            <a:r>
              <a:rPr lang="en-US" dirty="0" smtClean="0">
                <a:solidFill>
                  <a:srgbClr val="C00000"/>
                </a:solidFill>
              </a:rPr>
              <a:t>School campus and discussed about the  General Diseases,</a:t>
            </a:r>
          </a:p>
          <a:p>
            <a:pPr algn="ctr"/>
            <a:r>
              <a:rPr lang="en-US" dirty="0" smtClean="0">
                <a:solidFill>
                  <a:srgbClr val="C00000"/>
                </a:solidFill>
              </a:rPr>
              <a:t> Nutrition  and  Hygiene. The teachers told the parents</a:t>
            </a:r>
          </a:p>
          <a:p>
            <a:pPr algn="ctr"/>
            <a:r>
              <a:rPr lang="en-US" dirty="0" smtClean="0">
                <a:solidFill>
                  <a:srgbClr val="C00000"/>
                </a:solidFill>
              </a:rPr>
              <a:t> to keep their surroundings neat and clean.</a:t>
            </a:r>
            <a:endParaRPr lang="en-IN" dirty="0">
              <a:solidFill>
                <a:srgbClr val="C00000"/>
              </a:solidFill>
            </a:endParaRPr>
          </a:p>
        </p:txBody>
      </p:sp>
    </p:spTree>
  </p:cSld>
  <p:clrMapOvr>
    <a:masterClrMapping/>
  </p:clrMapOvr>
  <p:transition spd="slow" advTm="5781">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886200"/>
            <a:ext cx="4497388" cy="2971800"/>
          </a:xfrm>
        </p:spPr>
        <p:txBody>
          <a:bodyPr>
            <a:normAutofit/>
          </a:bodyPr>
          <a:lstStyle/>
          <a:p>
            <a:pPr algn="just"/>
            <a:r>
              <a:rPr lang="en-US" dirty="0" smtClean="0"/>
              <a:t>“Badi Pillusthindi” Rally was taken place on 19</a:t>
            </a:r>
            <a:r>
              <a:rPr lang="en-US" baseline="30000" dirty="0" smtClean="0"/>
              <a:t>th</a:t>
            </a:r>
            <a:r>
              <a:rPr lang="en-US" dirty="0" smtClean="0"/>
              <a:t> July 2016. This is an awareness for the children to know about going to school. There should be no drop outs.</a:t>
            </a:r>
            <a:endParaRPr lang="en-IN" dirty="0"/>
          </a:p>
        </p:txBody>
      </p:sp>
      <p:sp>
        <p:nvSpPr>
          <p:cNvPr id="4" name="Text Placeholder 3"/>
          <p:cNvSpPr>
            <a:spLocks noGrp="1"/>
          </p:cNvSpPr>
          <p:nvPr>
            <p:ph type="body" sz="half" idx="3"/>
          </p:nvPr>
        </p:nvSpPr>
        <p:spPr>
          <a:xfrm>
            <a:off x="4645026" y="3962400"/>
            <a:ext cx="4498974" cy="2895600"/>
          </a:xfrm>
        </p:spPr>
        <p:txBody>
          <a:bodyPr>
            <a:normAutofit lnSpcReduction="10000"/>
          </a:bodyPr>
          <a:lstStyle/>
          <a:p>
            <a:pPr algn="just"/>
            <a:r>
              <a:rPr lang="en-US" dirty="0" smtClean="0"/>
              <a:t>On 26</a:t>
            </a:r>
            <a:r>
              <a:rPr lang="en-US" baseline="30000" dirty="0" smtClean="0"/>
              <a:t>th</a:t>
            </a:r>
            <a:r>
              <a:rPr lang="en-US" dirty="0" smtClean="0"/>
              <a:t> August 2016 the parents meeting was conducted at School Campus. The parents were told to send their children to school daily. The parents should co-operate with teachers.</a:t>
            </a:r>
            <a:endParaRPr lang="en-IN" dirty="0"/>
          </a:p>
        </p:txBody>
      </p:sp>
      <p:pic>
        <p:nvPicPr>
          <p:cNvPr id="1026" name="Picture 2" descr="C:\Users\user\Desktop\1 020.jpg"/>
          <p:cNvPicPr>
            <a:picLocks noGrp="1" noChangeAspect="1" noChangeArrowheads="1"/>
          </p:cNvPicPr>
          <p:nvPr>
            <p:ph sz="quarter" idx="2"/>
          </p:nvPr>
        </p:nvPicPr>
        <p:blipFill>
          <a:blip r:embed="rId2"/>
          <a:srcRect/>
          <a:stretch>
            <a:fillRect/>
          </a:stretch>
        </p:blipFill>
        <p:spPr bwMode="auto">
          <a:xfrm>
            <a:off x="304800" y="0"/>
            <a:ext cx="4192588" cy="3622822"/>
          </a:xfrm>
          <a:prstGeom prst="rect">
            <a:avLst/>
          </a:prstGeom>
          <a:noFill/>
          <a:scene3d>
            <a:camera prst="isometricRightUp"/>
            <a:lightRig rig="threePt" dir="t"/>
          </a:scene3d>
        </p:spPr>
      </p:pic>
      <p:pic>
        <p:nvPicPr>
          <p:cNvPr id="1027" name="Picture 3" descr="C:\Users\user\Desktop\2 010.jpg"/>
          <p:cNvPicPr>
            <a:picLocks noGrp="1" noChangeAspect="1" noChangeArrowheads="1"/>
          </p:cNvPicPr>
          <p:nvPr>
            <p:ph sz="quarter" idx="4"/>
          </p:nvPr>
        </p:nvPicPr>
        <p:blipFill>
          <a:blip r:embed="rId3"/>
          <a:srcRect/>
          <a:stretch>
            <a:fillRect/>
          </a:stretch>
        </p:blipFill>
        <p:spPr bwMode="auto">
          <a:xfrm>
            <a:off x="4572000" y="0"/>
            <a:ext cx="4114800" cy="3634740"/>
          </a:xfrm>
          <a:prstGeom prst="rect">
            <a:avLst/>
          </a:prstGeom>
          <a:noFill/>
          <a:scene3d>
            <a:camera prst="perspectiveContrastingLeftFacing"/>
            <a:lightRig rig="threePt" dir="t"/>
          </a:scene3d>
        </p:spPr>
      </p:pic>
    </p:spTree>
  </p:cSld>
  <p:clrMapOvr>
    <a:masterClrMapping/>
  </p:clrMapOvr>
  <p:transition spd="slow" advTm="5781">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half" idx="3"/>
          </p:nvPr>
        </p:nvSpPr>
        <p:spPr>
          <a:xfrm>
            <a:off x="4645026" y="0"/>
            <a:ext cx="4498974" cy="2286000"/>
          </a:xfrm>
        </p:spPr>
        <p:txBody>
          <a:bodyPr>
            <a:normAutofit/>
          </a:bodyPr>
          <a:lstStyle/>
          <a:p>
            <a:pPr algn="just"/>
            <a:r>
              <a:rPr lang="en-US" dirty="0" smtClean="0">
                <a:solidFill>
                  <a:srgbClr val="FFFF00"/>
                </a:solidFill>
              </a:rPr>
              <a:t>The Clean and Green Programme was conducted on 16</a:t>
            </a:r>
            <a:r>
              <a:rPr lang="en-US" baseline="30000" dirty="0" smtClean="0">
                <a:solidFill>
                  <a:srgbClr val="FFFF00"/>
                </a:solidFill>
              </a:rPr>
              <a:t>th</a:t>
            </a:r>
            <a:r>
              <a:rPr lang="en-US" dirty="0" smtClean="0">
                <a:solidFill>
                  <a:srgbClr val="FFFF00"/>
                </a:solidFill>
              </a:rPr>
              <a:t> February 2017. The students gave some cultural programmes about the beauty of the nature.</a:t>
            </a:r>
            <a:endParaRPr lang="en-IN" dirty="0">
              <a:solidFill>
                <a:srgbClr val="FFFF00"/>
              </a:solidFill>
            </a:endParaRPr>
          </a:p>
        </p:txBody>
      </p:sp>
      <p:pic>
        <p:nvPicPr>
          <p:cNvPr id="7" name="Picture 2" descr="C:\Users\user\Desktop\sister\1 019.jpg"/>
          <p:cNvPicPr>
            <a:picLocks noGrp="1" noChangeAspect="1" noChangeArrowheads="1"/>
          </p:cNvPicPr>
          <p:nvPr>
            <p:ph sz="quarter" idx="2"/>
          </p:nvPr>
        </p:nvPicPr>
        <p:blipFill>
          <a:blip r:embed="rId2"/>
          <a:srcRect/>
          <a:stretch>
            <a:fillRect/>
          </a:stretch>
        </p:blipFill>
        <p:spPr bwMode="auto">
          <a:xfrm rot="20967489">
            <a:off x="66007" y="2580608"/>
            <a:ext cx="4343400" cy="4343400"/>
          </a:xfrm>
          <a:prstGeom prst="rect">
            <a:avLst/>
          </a:prstGeom>
          <a:noFill/>
        </p:spPr>
      </p:pic>
      <p:sp>
        <p:nvSpPr>
          <p:cNvPr id="8" name="Text Placeholder 2"/>
          <p:cNvSpPr>
            <a:spLocks noGrp="1"/>
          </p:cNvSpPr>
          <p:nvPr>
            <p:ph type="body" idx="1"/>
          </p:nvPr>
        </p:nvSpPr>
        <p:spPr>
          <a:xfrm>
            <a:off x="0" y="0"/>
            <a:ext cx="4572000" cy="2286000"/>
          </a:xfrm>
        </p:spPr>
        <p:txBody>
          <a:bodyPr>
            <a:normAutofit/>
          </a:bodyPr>
          <a:lstStyle/>
          <a:p>
            <a:pPr algn="just"/>
            <a:r>
              <a:rPr lang="en-US" dirty="0" smtClean="0">
                <a:solidFill>
                  <a:srgbClr val="FFFF00"/>
                </a:solidFill>
              </a:rPr>
              <a:t>On 10</a:t>
            </a:r>
            <a:r>
              <a:rPr lang="en-US" baseline="30000" dirty="0" smtClean="0">
                <a:solidFill>
                  <a:srgbClr val="FFFF00"/>
                </a:solidFill>
              </a:rPr>
              <a:t>th</a:t>
            </a:r>
            <a:r>
              <a:rPr lang="en-US" dirty="0" smtClean="0">
                <a:solidFill>
                  <a:srgbClr val="FFFF00"/>
                </a:solidFill>
              </a:rPr>
              <a:t> December 2016 “YOGA DAY” was declared by the P.M. All the children took  active participation. Teachers told that Yoga is good for health.</a:t>
            </a:r>
            <a:endParaRPr lang="en-IN" dirty="0">
              <a:solidFill>
                <a:srgbClr val="FFFF00"/>
              </a:solidFill>
            </a:endParaRPr>
          </a:p>
        </p:txBody>
      </p:sp>
      <p:pic>
        <p:nvPicPr>
          <p:cNvPr id="10" name="Picture 2" descr="C:\Users\user\Desktop\sister\2 009.jpg"/>
          <p:cNvPicPr>
            <a:picLocks noGrp="1" noChangeAspect="1" noChangeArrowheads="1"/>
          </p:cNvPicPr>
          <p:nvPr>
            <p:ph sz="quarter" idx="4"/>
          </p:nvPr>
        </p:nvPicPr>
        <p:blipFill>
          <a:blip r:embed="rId3"/>
          <a:srcRect/>
          <a:stretch>
            <a:fillRect/>
          </a:stretch>
        </p:blipFill>
        <p:spPr bwMode="auto">
          <a:xfrm rot="20810163">
            <a:off x="4840760" y="2488238"/>
            <a:ext cx="4267200" cy="4191000"/>
          </a:xfrm>
          <a:prstGeom prst="rect">
            <a:avLst/>
          </a:prstGeom>
          <a:noFill/>
        </p:spPr>
      </p:pic>
    </p:spTree>
  </p:cSld>
  <p:clrMapOvr>
    <a:masterClrMapping/>
  </p:clrMapOvr>
  <p:transition spd="slow" advTm="5781">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algn="just"/>
            <a:r>
              <a:rPr lang="en-US" sz="2700" b="0" dirty="0" smtClean="0">
                <a:solidFill>
                  <a:srgbClr val="FF00FF"/>
                </a:solidFill>
              </a:rPr>
              <a:t>On</a:t>
            </a:r>
            <a:r>
              <a:rPr lang="en-US" dirty="0" smtClean="0">
                <a:solidFill>
                  <a:srgbClr val="FF00FF"/>
                </a:solidFill>
              </a:rPr>
              <a:t> </a:t>
            </a:r>
            <a:r>
              <a:rPr lang="en-US" sz="2700" dirty="0" smtClean="0">
                <a:solidFill>
                  <a:srgbClr val="FF00FF"/>
                </a:solidFill>
              </a:rPr>
              <a:t>25/10/2017 Port Trust Chair Person with the cooperation of SALPG had constructed extra toilets for the students. The  Solar  System for the entire school building and renovation of teachers toilets was done by them. We are grateful to them.</a:t>
            </a:r>
            <a:endParaRPr lang="en-IN" sz="2700" dirty="0">
              <a:solidFill>
                <a:srgbClr val="FF00FF"/>
              </a:solidFill>
            </a:endParaRPr>
          </a:p>
        </p:txBody>
      </p:sp>
      <p:pic>
        <p:nvPicPr>
          <p:cNvPr id="5122" name="Picture 2" descr="C:\Users\user\Desktop\sister\3 002.jpg"/>
          <p:cNvPicPr>
            <a:picLocks noChangeAspect="1" noChangeArrowheads="1"/>
          </p:cNvPicPr>
          <p:nvPr/>
        </p:nvPicPr>
        <p:blipFill>
          <a:blip r:embed="rId2"/>
          <a:srcRect/>
          <a:stretch>
            <a:fillRect/>
          </a:stretch>
        </p:blipFill>
        <p:spPr bwMode="auto">
          <a:xfrm>
            <a:off x="0" y="2438400"/>
            <a:ext cx="6359236" cy="3429000"/>
          </a:xfrm>
          <a:prstGeom prst="rect">
            <a:avLst/>
          </a:prstGeom>
          <a:noFill/>
          <a:scene3d>
            <a:camera prst="perspectiveHeroicExtremeLeftFacing"/>
            <a:lightRig rig="threePt" dir="t"/>
          </a:scene3d>
        </p:spPr>
      </p:pic>
    </p:spTree>
  </p:cSld>
  <p:clrMapOvr>
    <a:masterClrMapping/>
  </p:clrMapOvr>
  <p:transition spd="slow" advTm="5781">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dirty="0" err="1" smtClean="0"/>
              <a:t>Kum.Nandhini</a:t>
            </a:r>
            <a:r>
              <a:rPr lang="en-US" sz="2400" dirty="0" smtClean="0"/>
              <a:t> of class 5</a:t>
            </a:r>
            <a:r>
              <a:rPr lang="en-US" sz="2400" baseline="30000" dirty="0" smtClean="0"/>
              <a:t>th</a:t>
            </a:r>
            <a:r>
              <a:rPr lang="en-US" sz="2400" dirty="0" smtClean="0"/>
              <a:t> got state level first prize in miming on 14</a:t>
            </a:r>
            <a:r>
              <a:rPr lang="en-US" sz="2400" baseline="30000" dirty="0" smtClean="0"/>
              <a:t>th</a:t>
            </a:r>
            <a:r>
              <a:rPr lang="en-US" sz="2400" dirty="0" smtClean="0"/>
              <a:t>/11/2017. We  the management and staff are proud of her.</a:t>
            </a:r>
            <a:endParaRPr lang="en-IN" sz="2400" dirty="0"/>
          </a:p>
        </p:txBody>
      </p:sp>
      <p:pic>
        <p:nvPicPr>
          <p:cNvPr id="6146" name="Picture 2" descr="C:\Users\user\Desktop\sister\4 001.jpg"/>
          <p:cNvPicPr>
            <a:picLocks noChangeAspect="1" noChangeArrowheads="1"/>
          </p:cNvPicPr>
          <p:nvPr/>
        </p:nvPicPr>
        <p:blipFill>
          <a:blip r:embed="rId2"/>
          <a:srcRect/>
          <a:stretch>
            <a:fillRect/>
          </a:stretch>
        </p:blipFill>
        <p:spPr bwMode="auto">
          <a:xfrm>
            <a:off x="990600" y="1778000"/>
            <a:ext cx="6934200" cy="4394200"/>
          </a:xfrm>
          <a:prstGeom prst="rect">
            <a:avLst/>
          </a:prstGeom>
          <a:noFill/>
        </p:spPr>
      </p:pic>
    </p:spTree>
  </p:cSld>
  <p:clrMapOvr>
    <a:masterClrMapping/>
  </p:clrMapOvr>
  <p:transition spd="slow" advTm="5781">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endParaRPr lang="en-IN" dirty="0"/>
          </a:p>
        </p:txBody>
      </p:sp>
      <p:sp>
        <p:nvSpPr>
          <p:cNvPr id="6" name="Content Placeholder 5"/>
          <p:cNvSpPr>
            <a:spLocks noGrp="1"/>
          </p:cNvSpPr>
          <p:nvPr>
            <p:ph sz="half" idx="2"/>
          </p:nvPr>
        </p:nvSpPr>
        <p:spPr>
          <a:xfrm>
            <a:off x="5029200" y="533401"/>
            <a:ext cx="3962400" cy="4876800"/>
          </a:xfrm>
        </p:spPr>
        <p:txBody>
          <a:bodyPr>
            <a:normAutofit/>
          </a:bodyPr>
          <a:lstStyle/>
          <a:p>
            <a:endParaRPr lang="en-IN" sz="2400" dirty="0" smtClean="0">
              <a:solidFill>
                <a:srgbClr val="FF0000"/>
              </a:solidFill>
            </a:endParaRPr>
          </a:p>
          <a:p>
            <a:endParaRPr lang="en-IN" sz="2400" dirty="0" smtClean="0">
              <a:solidFill>
                <a:srgbClr val="FF0000"/>
              </a:solidFill>
            </a:endParaRPr>
          </a:p>
          <a:p>
            <a:r>
              <a:rPr lang="en-IN" sz="2400" dirty="0" smtClean="0">
                <a:solidFill>
                  <a:srgbClr val="FF0000"/>
                </a:solidFill>
              </a:rPr>
              <a:t>There was a drawing competition was conducted by the urban Library management on 15/6/2018. Some students were appreciated with the prizes.</a:t>
            </a:r>
          </a:p>
          <a:p>
            <a:endParaRPr lang="en-IN" dirty="0">
              <a:solidFill>
                <a:srgbClr val="FF0000"/>
              </a:solidFill>
            </a:endParaRPr>
          </a:p>
        </p:txBody>
      </p:sp>
      <p:pic>
        <p:nvPicPr>
          <p:cNvPr id="8194" name="Picture 2" descr="C:\Users\user\Desktop\sister\6 001.jpg"/>
          <p:cNvPicPr>
            <a:picLocks noChangeAspect="1" noChangeArrowheads="1"/>
          </p:cNvPicPr>
          <p:nvPr/>
        </p:nvPicPr>
        <p:blipFill>
          <a:blip r:embed="rId2"/>
          <a:srcRect/>
          <a:stretch>
            <a:fillRect/>
          </a:stretch>
        </p:blipFill>
        <p:spPr bwMode="auto">
          <a:xfrm>
            <a:off x="228600" y="533400"/>
            <a:ext cx="4724400" cy="4800600"/>
          </a:xfrm>
          <a:prstGeom prst="rect">
            <a:avLst/>
          </a:prstGeom>
          <a:noFill/>
          <a:scene3d>
            <a:camera prst="perspectiveBelow"/>
            <a:lightRig rig="threePt" dir="t"/>
          </a:scene3d>
        </p:spPr>
      </p:pic>
    </p:spTree>
  </p:cSld>
  <p:clrMapOvr>
    <a:masterClrMapping/>
  </p:clrMapOvr>
  <p:transition spd="slow" advTm="5781">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1.jpg"/>
          <p:cNvPicPr>
            <a:picLocks noChangeAspect="1"/>
          </p:cNvPicPr>
          <p:nvPr/>
        </p:nvPicPr>
        <p:blipFill>
          <a:blip r:embed="rId2" cstate="print"/>
          <a:srcRect l="4167" r="4167"/>
          <a:stretch>
            <a:fillRect/>
          </a:stretch>
        </p:blipFill>
        <p:spPr>
          <a:xfrm>
            <a:off x="5791200" y="0"/>
            <a:ext cx="3352800" cy="6858000"/>
          </a:xfrm>
          <a:prstGeom prst="rect">
            <a:avLst/>
          </a:prstGeom>
        </p:spPr>
      </p:pic>
      <p:sp>
        <p:nvSpPr>
          <p:cNvPr id="4" name="Title 3"/>
          <p:cNvSpPr>
            <a:spLocks noGrp="1"/>
          </p:cNvSpPr>
          <p:nvPr>
            <p:ph type="title"/>
          </p:nvPr>
        </p:nvSpPr>
        <p:spPr>
          <a:xfrm>
            <a:off x="0" y="0"/>
            <a:ext cx="5715000" cy="2133600"/>
          </a:xfrm>
          <a:ln>
            <a:solidFill>
              <a:schemeClr val="accent2">
                <a:lumMod val="75000"/>
              </a:schemeClr>
            </a:solidFill>
          </a:ln>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
            </a:scene3d>
            <a:sp3d extrusionH="57150" prstMaterial="softEdge">
              <a:bevelT w="25400" h="25400"/>
            </a:sp3d>
          </a:bodyPr>
          <a:lstStyle/>
          <a:p>
            <a:pPr algn="ctr"/>
            <a:r>
              <a:rPr lang="en-US" sz="2800" dirty="0" smtClean="0">
                <a:ln>
                  <a:solidFill>
                    <a:schemeClr val="accent3">
                      <a:lumMod val="75000"/>
                    </a:schemeClr>
                  </a:solidFill>
                </a:ln>
                <a:solidFill>
                  <a:srgbClr val="FFFF00"/>
                </a:solidFill>
              </a:rPr>
              <a:t>R. C. M. CATHEDRAL  U.P SCHOOL</a:t>
            </a:r>
            <a:r>
              <a:rPr lang="en-US" sz="2800" dirty="0" smtClean="0"/>
              <a:t/>
            </a:r>
            <a:br>
              <a:rPr lang="en-US" sz="2800" dirty="0" smtClean="0"/>
            </a:br>
            <a:r>
              <a:rPr lang="en-US" sz="2800" dirty="0" smtClean="0">
                <a:solidFill>
                  <a:srgbClr val="00B050"/>
                </a:solidFill>
              </a:rPr>
              <a:t>READING ROOM</a:t>
            </a:r>
            <a:br>
              <a:rPr lang="en-US" sz="2800" dirty="0" smtClean="0">
                <a:solidFill>
                  <a:srgbClr val="00B050"/>
                </a:solidFill>
              </a:rPr>
            </a:br>
            <a:r>
              <a:rPr lang="en-US" sz="2800" dirty="0" smtClean="0">
                <a:solidFill>
                  <a:srgbClr val="00B050"/>
                </a:solidFill>
              </a:rPr>
              <a:t>VISAKHAPATNAM</a:t>
            </a:r>
            <a:endParaRPr lang="en-US" sz="2800" dirty="0">
              <a:solidFill>
                <a:srgbClr val="FF0000"/>
              </a:solidFill>
            </a:endParaRPr>
          </a:p>
        </p:txBody>
      </p:sp>
      <p:sp>
        <p:nvSpPr>
          <p:cNvPr id="6" name="Rectangle 5"/>
          <p:cNvSpPr/>
          <p:nvPr/>
        </p:nvSpPr>
        <p:spPr>
          <a:xfrm>
            <a:off x="228600" y="3581400"/>
            <a:ext cx="5638800" cy="2123658"/>
          </a:xfrm>
          <a:prstGeom prst="rect">
            <a:avLst/>
          </a:prstGeom>
        </p:spPr>
        <p:txBody>
          <a:bodyPr wrap="square">
            <a:spAutoFit/>
          </a:bodyPr>
          <a:lstStyle/>
          <a:p>
            <a:pPr algn="ctr"/>
            <a:r>
              <a:rPr lang="en-US" sz="6600" b="1" dirty="0" smtClean="0">
                <a:ln w="28575">
                  <a:solidFill>
                    <a:srgbClr val="FFFF00"/>
                  </a:solidFill>
                </a:ln>
                <a:solidFill>
                  <a:srgbClr val="FF0000"/>
                </a:solidFill>
              </a:rPr>
              <a:t>ACTIVITIES </a:t>
            </a:r>
          </a:p>
          <a:p>
            <a:pPr algn="ctr"/>
            <a:r>
              <a:rPr lang="en-US" sz="6600" b="1" dirty="0" smtClean="0">
                <a:ln w="28575">
                  <a:solidFill>
                    <a:srgbClr val="FFFF00"/>
                  </a:solidFill>
                </a:ln>
                <a:solidFill>
                  <a:srgbClr val="FF0000"/>
                </a:solidFill>
              </a:rPr>
              <a:t>2013 - 2018</a:t>
            </a:r>
            <a:endParaRPr lang="en-US" sz="6600" b="1" dirty="0">
              <a:ln w="28575">
                <a:solidFill>
                  <a:srgbClr val="FFFF00"/>
                </a:solidFill>
              </a:ln>
            </a:endParaRPr>
          </a:p>
        </p:txBody>
      </p:sp>
    </p:spTree>
  </p:cSld>
  <p:clrMapOvr>
    <a:masterClrMapping/>
  </p:clrMapOvr>
  <p:transition spd="slow" advTm="5781">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2000" dirty="0" smtClean="0">
                <a:solidFill>
                  <a:srgbClr val="7030A0"/>
                </a:solidFill>
              </a:rPr>
              <a:t>‘’</a:t>
            </a:r>
            <a:r>
              <a:rPr lang="en-IN" sz="2000" dirty="0" err="1" smtClean="0">
                <a:solidFill>
                  <a:srgbClr val="7030A0"/>
                </a:solidFill>
              </a:rPr>
              <a:t>Vanam</a:t>
            </a:r>
            <a:r>
              <a:rPr lang="en-IN" sz="2000" dirty="0" smtClean="0">
                <a:solidFill>
                  <a:srgbClr val="7030A0"/>
                </a:solidFill>
              </a:rPr>
              <a:t> - </a:t>
            </a:r>
            <a:r>
              <a:rPr lang="en-IN" sz="2000" dirty="0" err="1" smtClean="0">
                <a:solidFill>
                  <a:srgbClr val="7030A0"/>
                </a:solidFill>
              </a:rPr>
              <a:t>Manam</a:t>
            </a:r>
            <a:r>
              <a:rPr lang="en-IN" sz="2000" dirty="0" smtClean="0">
                <a:solidFill>
                  <a:srgbClr val="7030A0"/>
                </a:solidFill>
              </a:rPr>
              <a:t>’’ pledge was conducted in the school campus by the students and teachers on 12/7/2018. All pledged to take care of the trees and to plant the trees.</a:t>
            </a:r>
            <a:r>
              <a:rPr lang="en-IN" sz="2000" dirty="0" smtClean="0"/>
              <a:t/>
            </a:r>
            <a:br>
              <a:rPr lang="en-IN" sz="2000" dirty="0" smtClean="0"/>
            </a:br>
            <a:endParaRPr lang="en-IN" sz="2000" dirty="0"/>
          </a:p>
        </p:txBody>
      </p:sp>
      <p:pic>
        <p:nvPicPr>
          <p:cNvPr id="9218" name="Picture 2" descr="C:\Users\user\Desktop\sister\7 001.jpg"/>
          <p:cNvPicPr>
            <a:picLocks noChangeAspect="1" noChangeArrowheads="1"/>
          </p:cNvPicPr>
          <p:nvPr/>
        </p:nvPicPr>
        <p:blipFill>
          <a:blip r:embed="rId2"/>
          <a:srcRect/>
          <a:stretch>
            <a:fillRect/>
          </a:stretch>
        </p:blipFill>
        <p:spPr bwMode="auto">
          <a:xfrm>
            <a:off x="1524000" y="1600200"/>
            <a:ext cx="6096000" cy="4724400"/>
          </a:xfrm>
          <a:prstGeom prst="rect">
            <a:avLst/>
          </a:prstGeom>
          <a:noFill/>
          <a:scene3d>
            <a:camera prst="isometricOffAxis2Left"/>
            <a:lightRig rig="threePt" dir="t"/>
          </a:scene3d>
        </p:spPr>
      </p:pic>
    </p:spTree>
  </p:cSld>
  <p:clrMapOvr>
    <a:masterClrMapping/>
  </p:clrMapOvr>
  <p:transition spd="slow" advTm="5781">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4343400"/>
            <a:ext cx="4268788" cy="2286000"/>
          </a:xfrm>
        </p:spPr>
        <p:txBody>
          <a:bodyPr>
            <a:normAutofit/>
          </a:bodyPr>
          <a:lstStyle/>
          <a:p>
            <a:pPr algn="ctr"/>
            <a:r>
              <a:rPr lang="en-IN" sz="2000" dirty="0" smtClean="0"/>
              <a:t>Parents’ meeting was taken place on 21\7\2018. Teachers spoke to the parents that parents also should spend time with their children to develop the moral values.</a:t>
            </a:r>
          </a:p>
          <a:p>
            <a:endParaRPr lang="en-IN" dirty="0"/>
          </a:p>
        </p:txBody>
      </p:sp>
      <p:sp>
        <p:nvSpPr>
          <p:cNvPr id="4" name="Text Placeholder 3"/>
          <p:cNvSpPr>
            <a:spLocks noGrp="1"/>
          </p:cNvSpPr>
          <p:nvPr>
            <p:ph type="body" sz="half" idx="3"/>
          </p:nvPr>
        </p:nvSpPr>
        <p:spPr>
          <a:xfrm>
            <a:off x="4645026" y="4419600"/>
            <a:ext cx="4194174" cy="2209800"/>
          </a:xfrm>
        </p:spPr>
        <p:txBody>
          <a:bodyPr>
            <a:normAutofit/>
          </a:bodyPr>
          <a:lstStyle/>
          <a:p>
            <a:pPr algn="ctr"/>
            <a:r>
              <a:rPr lang="en-IN" sz="2000" dirty="0" smtClean="0"/>
              <a:t>Text books were distributed for the students on 25/7/2018. Children were taught the importance of the books, not to tear and misuse it.</a:t>
            </a:r>
          </a:p>
          <a:p>
            <a:pPr algn="ctr"/>
            <a:endParaRPr lang="en-IN" sz="2000" dirty="0"/>
          </a:p>
        </p:txBody>
      </p:sp>
      <p:pic>
        <p:nvPicPr>
          <p:cNvPr id="10242" name="Picture 2" descr="C:\Users\user\Desktop\sister\8 001.jpg"/>
          <p:cNvPicPr>
            <a:picLocks noGrp="1" noChangeAspect="1" noChangeArrowheads="1"/>
          </p:cNvPicPr>
          <p:nvPr>
            <p:ph sz="quarter" idx="2"/>
          </p:nvPr>
        </p:nvPicPr>
        <p:blipFill>
          <a:blip r:embed="rId2"/>
          <a:srcRect/>
          <a:stretch>
            <a:fillRect/>
          </a:stretch>
        </p:blipFill>
        <p:spPr bwMode="auto">
          <a:xfrm>
            <a:off x="228600" y="0"/>
            <a:ext cx="4343400" cy="4267200"/>
          </a:xfrm>
          <a:prstGeom prst="rect">
            <a:avLst/>
          </a:prstGeom>
          <a:noFill/>
        </p:spPr>
      </p:pic>
      <p:pic>
        <p:nvPicPr>
          <p:cNvPr id="10243" name="Picture 3" descr="C:\Users\user\Desktop\sister\9007 001.jpg"/>
          <p:cNvPicPr>
            <a:picLocks noGrp="1" noChangeAspect="1" noChangeArrowheads="1"/>
          </p:cNvPicPr>
          <p:nvPr>
            <p:ph sz="quarter" idx="4"/>
          </p:nvPr>
        </p:nvPicPr>
        <p:blipFill>
          <a:blip r:embed="rId3"/>
          <a:srcRect/>
          <a:stretch>
            <a:fillRect/>
          </a:stretch>
        </p:blipFill>
        <p:spPr bwMode="auto">
          <a:xfrm>
            <a:off x="4724400" y="0"/>
            <a:ext cx="4191000" cy="4267200"/>
          </a:xfrm>
          <a:prstGeom prst="rect">
            <a:avLst/>
          </a:prstGeom>
          <a:noFill/>
        </p:spPr>
      </p:pic>
    </p:spTree>
  </p:cSld>
  <p:clrMapOvr>
    <a:masterClrMapping/>
  </p:clrMapOvr>
  <p:transition spd="slow" advTm="5781">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2400" dirty="0" smtClean="0">
                <a:solidFill>
                  <a:srgbClr val="FF0000"/>
                </a:solidFill>
              </a:rPr>
              <a:t>As a part of ‘’Clean and Green’’ program on 11/8/2018. Teachers and students joined in near by places to clean and to keep the places tidy to avoid the sickness.</a:t>
            </a:r>
            <a:endParaRPr lang="en-IN" sz="2400" dirty="0">
              <a:solidFill>
                <a:srgbClr val="FF0000"/>
              </a:solidFill>
            </a:endParaRPr>
          </a:p>
        </p:txBody>
      </p:sp>
      <p:pic>
        <p:nvPicPr>
          <p:cNvPr id="11266" name="Picture 2" descr="C:\Users\user\Desktop\sister\9009 001.jpg"/>
          <p:cNvPicPr>
            <a:picLocks noChangeAspect="1" noChangeArrowheads="1"/>
          </p:cNvPicPr>
          <p:nvPr/>
        </p:nvPicPr>
        <p:blipFill>
          <a:blip r:embed="rId2"/>
          <a:srcRect/>
          <a:stretch>
            <a:fillRect/>
          </a:stretch>
        </p:blipFill>
        <p:spPr bwMode="auto">
          <a:xfrm>
            <a:off x="914400" y="1865313"/>
            <a:ext cx="7391400" cy="4078287"/>
          </a:xfrm>
          <a:prstGeom prst="rect">
            <a:avLst/>
          </a:prstGeom>
          <a:noFill/>
        </p:spPr>
      </p:pic>
    </p:spTree>
  </p:cSld>
  <p:clrMapOvr>
    <a:masterClrMapping/>
  </p:clrMapOvr>
  <p:transition spd="slow" advTm="5781">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2400" dirty="0" smtClean="0">
                <a:solidFill>
                  <a:schemeClr val="tx1"/>
                </a:solidFill>
              </a:rPr>
              <a:t>Port Trust people distributed the note books for the students on 25\8\2018. We are grateful for their generous service towards our poor students.</a:t>
            </a:r>
            <a:br>
              <a:rPr lang="en-IN" sz="2400" dirty="0" smtClean="0">
                <a:solidFill>
                  <a:schemeClr val="tx1"/>
                </a:solidFill>
              </a:rPr>
            </a:br>
            <a:endParaRPr lang="en-IN" sz="2400" dirty="0">
              <a:solidFill>
                <a:schemeClr val="tx1"/>
              </a:solidFill>
            </a:endParaRPr>
          </a:p>
        </p:txBody>
      </p:sp>
      <p:pic>
        <p:nvPicPr>
          <p:cNvPr id="12290" name="Picture 2" descr="C:\Users\user\Desktop\sister\9201 001.jpg"/>
          <p:cNvPicPr>
            <a:picLocks noChangeAspect="1" noChangeArrowheads="1"/>
          </p:cNvPicPr>
          <p:nvPr/>
        </p:nvPicPr>
        <p:blipFill>
          <a:blip r:embed="rId2"/>
          <a:srcRect/>
          <a:stretch>
            <a:fillRect/>
          </a:stretch>
        </p:blipFill>
        <p:spPr bwMode="auto">
          <a:xfrm>
            <a:off x="1671066" y="1677924"/>
            <a:ext cx="5801868" cy="3502152"/>
          </a:xfrm>
          <a:prstGeom prst="rect">
            <a:avLst/>
          </a:prstGeom>
          <a:noFill/>
          <a:scene3d>
            <a:camera prst="obliqueTopRight"/>
            <a:lightRig rig="threePt" dir="t"/>
          </a:scene3d>
        </p:spPr>
      </p:pic>
    </p:spTree>
  </p:cSld>
  <p:clrMapOvr>
    <a:masterClrMapping/>
  </p:clrMapOvr>
  <p:transition spd="slow" advTm="5781">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2000" dirty="0" smtClean="0">
                <a:solidFill>
                  <a:srgbClr val="FF0000"/>
                </a:solidFill>
              </a:rPr>
              <a:t>On 3/9/2018 ‘’</a:t>
            </a:r>
            <a:r>
              <a:rPr lang="en-IN" sz="2000" dirty="0" err="1" smtClean="0">
                <a:solidFill>
                  <a:srgbClr val="FF0000"/>
                </a:solidFill>
              </a:rPr>
              <a:t>Vanam</a:t>
            </a:r>
            <a:r>
              <a:rPr lang="en-IN" sz="2000" dirty="0" smtClean="0">
                <a:solidFill>
                  <a:srgbClr val="FF0000"/>
                </a:solidFill>
              </a:rPr>
              <a:t> </a:t>
            </a:r>
            <a:r>
              <a:rPr lang="en-IN" sz="2000" dirty="0" err="1" smtClean="0">
                <a:solidFill>
                  <a:srgbClr val="FF0000"/>
                </a:solidFill>
              </a:rPr>
              <a:t>Manam</a:t>
            </a:r>
            <a:r>
              <a:rPr lang="en-IN" sz="2000" dirty="0" smtClean="0">
                <a:solidFill>
                  <a:srgbClr val="FF0000"/>
                </a:solidFill>
              </a:rPr>
              <a:t>’’ program was conducted in the school. Teachers and students planted the small plants. </a:t>
            </a:r>
            <a:r>
              <a:rPr lang="en-IN" sz="2000" dirty="0" err="1" smtClean="0">
                <a:solidFill>
                  <a:srgbClr val="FF0000"/>
                </a:solidFill>
              </a:rPr>
              <a:t>Burakadha</a:t>
            </a:r>
            <a:r>
              <a:rPr lang="en-IN" sz="2000" dirty="0" smtClean="0">
                <a:solidFill>
                  <a:srgbClr val="FF0000"/>
                </a:solidFill>
              </a:rPr>
              <a:t> was played </a:t>
            </a:r>
            <a:r>
              <a:rPr lang="en-IN" sz="2000" dirty="0" err="1" smtClean="0">
                <a:solidFill>
                  <a:srgbClr val="FF0000"/>
                </a:solidFill>
              </a:rPr>
              <a:t>infront</a:t>
            </a:r>
            <a:r>
              <a:rPr lang="en-IN" sz="2000" dirty="0" smtClean="0">
                <a:solidFill>
                  <a:srgbClr val="FF0000"/>
                </a:solidFill>
              </a:rPr>
              <a:t> of the school to give awareness about dengue fever.</a:t>
            </a:r>
            <a:br>
              <a:rPr lang="en-IN" sz="2000" dirty="0" smtClean="0">
                <a:solidFill>
                  <a:srgbClr val="FF0000"/>
                </a:solidFill>
              </a:rPr>
            </a:br>
            <a:endParaRPr lang="en-IN" sz="2000" dirty="0">
              <a:solidFill>
                <a:srgbClr val="FF0000"/>
              </a:solidFill>
            </a:endParaRPr>
          </a:p>
        </p:txBody>
      </p:sp>
      <p:pic>
        <p:nvPicPr>
          <p:cNvPr id="13314" name="Picture 2" descr="C:\Users\user\Desktop\sister\8009 001.jpg"/>
          <p:cNvPicPr>
            <a:picLocks noChangeAspect="1" noChangeArrowheads="1"/>
          </p:cNvPicPr>
          <p:nvPr/>
        </p:nvPicPr>
        <p:blipFill>
          <a:blip r:embed="rId2">
            <a:grayscl/>
          </a:blip>
          <a:srcRect/>
          <a:stretch>
            <a:fillRect/>
          </a:stretch>
        </p:blipFill>
        <p:spPr bwMode="auto">
          <a:xfrm>
            <a:off x="457200" y="1676400"/>
            <a:ext cx="8001000" cy="4343400"/>
          </a:xfrm>
          <a:prstGeom prst="rect">
            <a:avLst/>
          </a:prstGeom>
          <a:noFill/>
          <a:scene3d>
            <a:camera prst="perspectiveLeft"/>
            <a:lightRig rig="threePt" dir="t"/>
          </a:scene3d>
        </p:spPr>
      </p:pic>
    </p:spTree>
  </p:cSld>
  <p:clrMapOvr>
    <a:masterClrMapping/>
  </p:clrMapOvr>
  <p:transition spd="slow" advTm="5781">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1600" dirty="0" smtClean="0">
                <a:solidFill>
                  <a:srgbClr val="FF00FF"/>
                </a:solidFill>
              </a:rPr>
              <a:t>    </a:t>
            </a:r>
            <a:r>
              <a:rPr lang="en-IN" sz="2400" dirty="0" smtClean="0">
                <a:solidFill>
                  <a:srgbClr val="FF00FF"/>
                </a:solidFill>
              </a:rPr>
              <a:t>On 3</a:t>
            </a:r>
            <a:r>
              <a:rPr lang="en-IN" sz="2400" baseline="30000" dirty="0" smtClean="0">
                <a:solidFill>
                  <a:srgbClr val="FF00FF"/>
                </a:solidFill>
              </a:rPr>
              <a:t>rd</a:t>
            </a:r>
            <a:r>
              <a:rPr lang="en-IN" sz="2400" dirty="0" smtClean="0">
                <a:solidFill>
                  <a:srgbClr val="FF00FF"/>
                </a:solidFill>
              </a:rPr>
              <a:t>  October 2018 Students went around the places with cultural activities  telling  about the greatness of our national leaders .</a:t>
            </a:r>
            <a:endParaRPr lang="en-IN" sz="1600" dirty="0">
              <a:solidFill>
                <a:srgbClr val="FF00FF"/>
              </a:solidFill>
            </a:endParaRPr>
          </a:p>
        </p:txBody>
      </p:sp>
      <p:pic>
        <p:nvPicPr>
          <p:cNvPr id="16386" name="Picture 2" descr="C:\Users\user\Desktop\sister\9007 002.jpg"/>
          <p:cNvPicPr>
            <a:picLocks noChangeAspect="1" noChangeArrowheads="1"/>
          </p:cNvPicPr>
          <p:nvPr/>
        </p:nvPicPr>
        <p:blipFill>
          <a:blip r:embed="rId2"/>
          <a:srcRect/>
          <a:stretch>
            <a:fillRect/>
          </a:stretch>
        </p:blipFill>
        <p:spPr bwMode="auto">
          <a:xfrm>
            <a:off x="685800" y="1512888"/>
            <a:ext cx="7238999" cy="4202112"/>
          </a:xfrm>
          <a:prstGeom prst="rect">
            <a:avLst/>
          </a:prstGeom>
          <a:noFill/>
          <a:scene3d>
            <a:camera prst="perspectiveContrastingRightFacing"/>
            <a:lightRig rig="threePt" dir="t"/>
          </a:scene3d>
        </p:spPr>
      </p:pic>
    </p:spTree>
  </p:cSld>
  <p:clrMapOvr>
    <a:masterClrMapping/>
  </p:clrMapOvr>
  <p:transition spd="slow" advTm="5781">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solidFill>
                  <a:srgbClr val="0033CC"/>
                </a:solidFill>
              </a:rPr>
              <a:t>November 14</a:t>
            </a:r>
            <a:r>
              <a:rPr lang="en-IN" sz="2800" baseline="30000" dirty="0" smtClean="0">
                <a:solidFill>
                  <a:srgbClr val="0033CC"/>
                </a:solidFill>
              </a:rPr>
              <a:t>th</a:t>
            </a:r>
            <a:r>
              <a:rPr lang="en-IN" sz="2800" dirty="0" smtClean="0">
                <a:solidFill>
                  <a:srgbClr val="0033CC"/>
                </a:solidFill>
              </a:rPr>
              <a:t> as Children’s Day Quiz competition was conducted for the students</a:t>
            </a:r>
            <a:endParaRPr lang="en-IN" sz="2800" dirty="0">
              <a:solidFill>
                <a:srgbClr val="0033CC"/>
              </a:solidFill>
            </a:endParaRPr>
          </a:p>
        </p:txBody>
      </p:sp>
      <p:pic>
        <p:nvPicPr>
          <p:cNvPr id="17410" name="Picture 2" descr="C:\Users\user\Desktop\sister\9008 001.jpg"/>
          <p:cNvPicPr>
            <a:picLocks noChangeAspect="1" noChangeArrowheads="1"/>
          </p:cNvPicPr>
          <p:nvPr/>
        </p:nvPicPr>
        <p:blipFill>
          <a:blip r:embed="rId2"/>
          <a:srcRect/>
          <a:stretch>
            <a:fillRect/>
          </a:stretch>
        </p:blipFill>
        <p:spPr bwMode="auto">
          <a:xfrm>
            <a:off x="1597819" y="1447800"/>
            <a:ext cx="5183982" cy="4419600"/>
          </a:xfrm>
          <a:prstGeom prst="rect">
            <a:avLst/>
          </a:prstGeom>
          <a:noFill/>
          <a:scene3d>
            <a:camera prst="perspectiveBelow"/>
            <a:lightRig rig="threePt" dir="t"/>
          </a:scene3d>
        </p:spPr>
      </p:pic>
    </p:spTree>
  </p:cSld>
  <p:clrMapOvr>
    <a:masterClrMapping/>
  </p:clrMapOvr>
  <p:transition spd="slow" advTm="5781">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IN" sz="2400" dirty="0" smtClean="0">
                <a:solidFill>
                  <a:srgbClr val="FF00FF"/>
                </a:solidFill>
              </a:rPr>
              <a:t>On 16</a:t>
            </a:r>
            <a:r>
              <a:rPr lang="en-IN" sz="2400" baseline="30000" dirty="0" smtClean="0">
                <a:solidFill>
                  <a:srgbClr val="FF00FF"/>
                </a:solidFill>
              </a:rPr>
              <a:t>th</a:t>
            </a:r>
            <a:r>
              <a:rPr lang="en-IN" sz="2400" dirty="0" smtClean="0">
                <a:solidFill>
                  <a:srgbClr val="FF00FF"/>
                </a:solidFill>
              </a:rPr>
              <a:t> November  2018   Children were served  food  in line  as part of the Discipline  </a:t>
            </a:r>
            <a:endParaRPr lang="en-IN" sz="2400" dirty="0">
              <a:solidFill>
                <a:srgbClr val="FF00FF"/>
              </a:solidFill>
            </a:endParaRPr>
          </a:p>
        </p:txBody>
      </p:sp>
      <p:pic>
        <p:nvPicPr>
          <p:cNvPr id="19458" name="Picture 2" descr="C:\Users\user\Desktop\sister\9010 001.jpg"/>
          <p:cNvPicPr>
            <a:picLocks noChangeAspect="1" noChangeArrowheads="1"/>
          </p:cNvPicPr>
          <p:nvPr/>
        </p:nvPicPr>
        <p:blipFill>
          <a:blip r:embed="rId2"/>
          <a:srcRect/>
          <a:stretch>
            <a:fillRect/>
          </a:stretch>
        </p:blipFill>
        <p:spPr bwMode="auto">
          <a:xfrm>
            <a:off x="1295400" y="1143000"/>
            <a:ext cx="6553200" cy="5105399"/>
          </a:xfrm>
          <a:prstGeom prst="rect">
            <a:avLst/>
          </a:prstGeom>
          <a:noFill/>
          <a:scene3d>
            <a:camera prst="isometricOffAxis1Right"/>
            <a:lightRig rig="threePt" dir="t"/>
          </a:scene3d>
        </p:spPr>
      </p:pic>
    </p:spTree>
  </p:cSld>
  <p:clrMapOvr>
    <a:masterClrMapping/>
  </p:clrMapOvr>
  <p:transition spd="slow" advTm="5781">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2800" dirty="0" smtClean="0">
                <a:solidFill>
                  <a:srgbClr val="FFFF00"/>
                </a:solidFill>
              </a:rPr>
              <a:t/>
            </a:r>
            <a:br>
              <a:rPr lang="en-IN" sz="2800" dirty="0" smtClean="0">
                <a:solidFill>
                  <a:srgbClr val="FFFF00"/>
                </a:solidFill>
              </a:rPr>
            </a:br>
            <a:r>
              <a:rPr lang="en-IN" sz="2800" dirty="0" smtClean="0">
                <a:solidFill>
                  <a:srgbClr val="FFFF00"/>
                </a:solidFill>
              </a:rPr>
              <a:t/>
            </a:r>
            <a:br>
              <a:rPr lang="en-IN" sz="2800" dirty="0" smtClean="0">
                <a:solidFill>
                  <a:srgbClr val="FFFF00"/>
                </a:solidFill>
              </a:rPr>
            </a:br>
            <a:r>
              <a:rPr lang="en-IN" sz="2800" dirty="0" smtClean="0">
                <a:solidFill>
                  <a:srgbClr val="FFFF00"/>
                </a:solidFill>
              </a:rPr>
              <a:t/>
            </a:r>
            <a:br>
              <a:rPr lang="en-IN" sz="2800" dirty="0" smtClean="0">
                <a:solidFill>
                  <a:srgbClr val="FFFF00"/>
                </a:solidFill>
              </a:rPr>
            </a:br>
            <a:r>
              <a:rPr lang="en-IN" sz="2800" dirty="0" smtClean="0">
                <a:solidFill>
                  <a:srgbClr val="FFFF00"/>
                </a:solidFill>
              </a:rPr>
              <a:t/>
            </a:r>
            <a:br>
              <a:rPr lang="en-IN" sz="2800" dirty="0" smtClean="0">
                <a:solidFill>
                  <a:srgbClr val="FFFF00"/>
                </a:solidFill>
              </a:rPr>
            </a:br>
            <a:r>
              <a:rPr lang="en-IN" sz="2800" dirty="0" smtClean="0">
                <a:solidFill>
                  <a:srgbClr val="FFFF00"/>
                </a:solidFill>
              </a:rPr>
              <a:t>On 17/6/2013  rally was held about the awareness   of ‘’Dengue fever’’. Children went around the places, telling the people to keep the places clean</a:t>
            </a:r>
            <a:br>
              <a:rPr lang="en-IN" sz="2800" dirty="0" smtClean="0">
                <a:solidFill>
                  <a:srgbClr val="FFFF00"/>
                </a:solidFill>
              </a:rPr>
            </a:br>
            <a:r>
              <a:rPr lang="en-IN" sz="2800" dirty="0" smtClean="0">
                <a:solidFill>
                  <a:srgbClr val="FFFF00"/>
                </a:solidFill>
              </a:rPr>
              <a:t/>
            </a:r>
            <a:br>
              <a:rPr lang="en-IN" sz="2800" dirty="0" smtClean="0">
                <a:solidFill>
                  <a:srgbClr val="FFFF00"/>
                </a:solidFill>
              </a:rPr>
            </a:br>
            <a:endParaRPr lang="en-IN" sz="2800" dirty="0"/>
          </a:p>
        </p:txBody>
      </p:sp>
      <p:pic>
        <p:nvPicPr>
          <p:cNvPr id="3" name="Picture 2" descr="C:\Users\user\Desktop\sister\5 001.jpg"/>
          <p:cNvPicPr>
            <a:picLocks noChangeAspect="1" noChangeArrowheads="1"/>
          </p:cNvPicPr>
          <p:nvPr/>
        </p:nvPicPr>
        <p:blipFill>
          <a:blip r:embed="rId2"/>
          <a:srcRect/>
          <a:stretch>
            <a:fillRect/>
          </a:stretch>
        </p:blipFill>
        <p:spPr bwMode="auto">
          <a:xfrm>
            <a:off x="1219200" y="2326303"/>
            <a:ext cx="5638800" cy="4199466"/>
          </a:xfrm>
          <a:prstGeom prst="rect">
            <a:avLst/>
          </a:prstGeom>
          <a:noFill/>
          <a:scene3d>
            <a:camera prst="perspectiveAbove"/>
            <a:lightRig rig="threePt" dir="t"/>
          </a:scene3d>
        </p:spPr>
      </p:pic>
    </p:spTree>
  </p:cSld>
  <p:clrMapOvr>
    <a:masterClrMapping/>
  </p:clrMapOvr>
  <p:transition spd="slow" advTm="5781">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28600"/>
            <a:ext cx="8229600" cy="609600"/>
          </a:xfrm>
        </p:spPr>
        <p:txBody>
          <a:bodyPr>
            <a:normAutofit fontScale="90000"/>
          </a:bodyPr>
          <a:lstStyle/>
          <a:p>
            <a:pPr algn="ctr"/>
            <a:r>
              <a:rPr lang="en-US" dirty="0" smtClean="0"/>
              <a:t>PLANTATION</a:t>
            </a:r>
            <a:endParaRPr lang="en-IN" dirty="0"/>
          </a:p>
        </p:txBody>
      </p:sp>
      <p:pic>
        <p:nvPicPr>
          <p:cNvPr id="11" name="Content Placeholder 10" descr="2.jpg"/>
          <p:cNvPicPr>
            <a:picLocks noGrp="1" noChangeAspect="1"/>
          </p:cNvPicPr>
          <p:nvPr>
            <p:ph idx="1"/>
          </p:nvPr>
        </p:nvPicPr>
        <p:blipFill>
          <a:blip r:embed="rId2" cstate="print"/>
          <a:srcRect l="4167"/>
          <a:stretch>
            <a:fillRect/>
          </a:stretch>
        </p:blipFill>
        <p:spPr>
          <a:xfrm rot="5137039">
            <a:off x="3065594" y="439607"/>
            <a:ext cx="3622411" cy="5181600"/>
          </a:xfrm>
          <a:prstGeom prst="rect">
            <a:avLst/>
          </a:prstGeom>
          <a:ln w="88900" cap="sq" cmpd="thickThin">
            <a:solidFill>
              <a:srgbClr val="000000"/>
            </a:solidFill>
            <a:prstDash val="solid"/>
            <a:miter lim="800000"/>
          </a:ln>
          <a:effectLst>
            <a:innerShdw blurRad="76200">
              <a:srgbClr val="000000"/>
            </a:innerShdw>
          </a:effectLst>
          <a:scene3d>
            <a:camera prst="perspectiveRight">
              <a:rot lat="0" lon="20399999" rev="20999999"/>
            </a:camera>
            <a:lightRig rig="threePt" dir="t"/>
          </a:scene3d>
        </p:spPr>
      </p:pic>
      <p:sp>
        <p:nvSpPr>
          <p:cNvPr id="13" name="TextBox 12"/>
          <p:cNvSpPr txBox="1"/>
          <p:nvPr/>
        </p:nvSpPr>
        <p:spPr>
          <a:xfrm>
            <a:off x="1371600" y="5029200"/>
            <a:ext cx="7366234" cy="1231106"/>
          </a:xfrm>
          <a:prstGeom prst="rect">
            <a:avLst/>
          </a:prstGeom>
          <a:solidFill>
            <a:schemeClr val="accent2"/>
          </a:solidFill>
        </p:spPr>
        <p:txBody>
          <a:bodyPr wrap="square" rtlCol="0">
            <a:spAutoFit/>
          </a:bodyPr>
          <a:lstStyle/>
          <a:p>
            <a:pPr algn="just"/>
            <a:r>
              <a:rPr lang="en-US" dirty="0" smtClean="0">
                <a:ln>
                  <a:solidFill>
                    <a:srgbClr val="92D050"/>
                  </a:solidFill>
                </a:ln>
                <a:solidFill>
                  <a:schemeClr val="accent1">
                    <a:lumMod val="75000"/>
                  </a:schemeClr>
                </a:solidFill>
              </a:rPr>
              <a:t>Creating awareness to the people about the pollution </a:t>
            </a:r>
          </a:p>
          <a:p>
            <a:pPr algn="just"/>
            <a:r>
              <a:rPr lang="en-US" dirty="0" smtClean="0">
                <a:ln>
                  <a:solidFill>
                    <a:srgbClr val="92D050"/>
                  </a:solidFill>
                </a:ln>
                <a:solidFill>
                  <a:schemeClr val="accent1">
                    <a:lumMod val="75000"/>
                  </a:schemeClr>
                </a:solidFill>
              </a:rPr>
              <a:t>which is caused due to the cutting of the plants. Slogans were </a:t>
            </a:r>
            <a:br>
              <a:rPr lang="en-US" dirty="0" smtClean="0">
                <a:ln>
                  <a:solidFill>
                    <a:srgbClr val="92D050"/>
                  </a:solidFill>
                </a:ln>
                <a:solidFill>
                  <a:schemeClr val="accent1">
                    <a:lumMod val="75000"/>
                  </a:schemeClr>
                </a:solidFill>
              </a:rPr>
            </a:br>
            <a:r>
              <a:rPr lang="en-US" dirty="0" smtClean="0">
                <a:ln>
                  <a:solidFill>
                    <a:srgbClr val="92D050"/>
                  </a:solidFill>
                </a:ln>
                <a:solidFill>
                  <a:schemeClr val="accent1">
                    <a:lumMod val="75000"/>
                  </a:schemeClr>
                </a:solidFill>
              </a:rPr>
              <a:t>sung by the students. It was held on 14</a:t>
            </a:r>
            <a:r>
              <a:rPr lang="en-US" baseline="30000" dirty="0" smtClean="0">
                <a:ln>
                  <a:solidFill>
                    <a:srgbClr val="92D050"/>
                  </a:solidFill>
                </a:ln>
                <a:solidFill>
                  <a:schemeClr val="accent1">
                    <a:lumMod val="75000"/>
                  </a:schemeClr>
                </a:solidFill>
              </a:rPr>
              <a:t>th</a:t>
            </a:r>
            <a:r>
              <a:rPr lang="en-US" dirty="0" smtClean="0">
                <a:ln>
                  <a:solidFill>
                    <a:srgbClr val="92D050"/>
                  </a:solidFill>
                </a:ln>
                <a:solidFill>
                  <a:schemeClr val="accent1">
                    <a:lumMod val="75000"/>
                  </a:schemeClr>
                </a:solidFill>
              </a:rPr>
              <a:t> July 2013</a:t>
            </a:r>
            <a:r>
              <a:rPr lang="en-US" sz="1200" dirty="0" smtClean="0">
                <a:solidFill>
                  <a:schemeClr val="accent1">
                    <a:lumMod val="75000"/>
                  </a:schemeClr>
                </a:solidFill>
              </a:rPr>
              <a:t/>
            </a:r>
            <a:br>
              <a:rPr lang="en-US" sz="1200" dirty="0" smtClean="0">
                <a:solidFill>
                  <a:schemeClr val="accent1">
                    <a:lumMod val="75000"/>
                  </a:schemeClr>
                </a:solidFill>
              </a:rPr>
            </a:br>
            <a:endParaRPr lang="en-IN" dirty="0">
              <a:solidFill>
                <a:schemeClr val="accent1">
                  <a:lumMod val="75000"/>
                </a:schemeClr>
              </a:solidFill>
            </a:endParaRPr>
          </a:p>
        </p:txBody>
      </p:sp>
    </p:spTree>
  </p:cSld>
  <p:clrMapOvr>
    <a:masterClrMapping/>
  </p:clrMapOvr>
  <p:transition spd="slow" advTm="5781">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2" cstate="print"/>
          <a:stretch>
            <a:fillRect/>
          </a:stretch>
        </p:blipFill>
        <p:spPr>
          <a:xfrm rot="5400000">
            <a:off x="4686300" y="-800100"/>
            <a:ext cx="3657600" cy="5257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a:xfrm>
            <a:off x="0" y="0"/>
            <a:ext cx="8458200" cy="990600"/>
          </a:xfrm>
          <a:effectLst>
            <a:outerShdw blurRad="50800" dist="38100" dir="10800000" algn="r" rotWithShape="0">
              <a:prstClr val="black">
                <a:alpha val="40000"/>
              </a:prstClr>
            </a:outerShdw>
          </a:effectLst>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AKSHARABHYASHAM</a:t>
            </a:r>
            <a:endPar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Content Placeholder 5"/>
          <p:cNvSpPr>
            <a:spLocks noGrp="1"/>
          </p:cNvSpPr>
          <p:nvPr>
            <p:ph sz="quarter" idx="2"/>
          </p:nvPr>
        </p:nvSpPr>
        <p:spPr>
          <a:xfrm>
            <a:off x="457200" y="1444294"/>
            <a:ext cx="8001000" cy="4575505"/>
          </a:xfrm>
        </p:spPr>
        <p:txBody>
          <a:bodyPr/>
          <a:lstStyle/>
          <a:p>
            <a:pPr>
              <a:buNone/>
            </a:pPr>
            <a:r>
              <a:rPr lang="en-US" dirty="0" smtClean="0"/>
              <a:t>Date:25-09-2013</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Participants: 1</a:t>
            </a:r>
            <a:r>
              <a:rPr lang="en-US" baseline="30000" dirty="0" smtClean="0"/>
              <a:t>st</a:t>
            </a:r>
            <a:r>
              <a:rPr lang="en-US" dirty="0" smtClean="0"/>
              <a:t> &amp; 2</a:t>
            </a:r>
            <a:r>
              <a:rPr lang="en-US" baseline="30000" dirty="0" smtClean="0"/>
              <a:t>nd</a:t>
            </a:r>
            <a:r>
              <a:rPr lang="en-US" dirty="0" smtClean="0"/>
              <a:t>  students</a:t>
            </a:r>
          </a:p>
          <a:p>
            <a:pPr>
              <a:buNone/>
            </a:pPr>
            <a:r>
              <a:rPr lang="en-US" dirty="0" smtClean="0"/>
              <a:t>About: The importance of the “Learning” spoken by 	   Class teachers </a:t>
            </a:r>
            <a:r>
              <a:rPr lang="en-US" dirty="0" err="1" smtClean="0"/>
              <a:t>smt.</a:t>
            </a:r>
            <a:r>
              <a:rPr lang="en-US" dirty="0" smtClean="0"/>
              <a:t> Jacinta, Smt. Fatima &amp; 	   Smt. </a:t>
            </a:r>
            <a:r>
              <a:rPr lang="en-US" dirty="0" err="1" smtClean="0"/>
              <a:t>Vijaya</a:t>
            </a:r>
            <a:r>
              <a:rPr lang="en-US" dirty="0" smtClean="0"/>
              <a:t>.</a:t>
            </a:r>
            <a:endParaRPr lang="en-US" dirty="0"/>
          </a:p>
        </p:txBody>
      </p:sp>
    </p:spTree>
  </p:cSld>
  <p:clrMapOvr>
    <a:masterClrMapping/>
  </p:clrMapOvr>
  <p:transition spd="slow" advTm="5781">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793750"/>
          </a:xfrm>
        </p:spPr>
        <p:txBody>
          <a:bodyPr>
            <a:normAutofit fontScale="90000"/>
          </a:bodyPr>
          <a:lstStyle/>
          <a:p>
            <a:pPr algn="ctr"/>
            <a:r>
              <a:rPr lang="en-US" dirty="0" smtClean="0">
                <a:solidFill>
                  <a:srgbClr val="FF0000"/>
                </a:solidFill>
              </a:rPr>
              <a:t> </a:t>
            </a:r>
            <a:br>
              <a:rPr lang="en-US" dirty="0" smtClean="0">
                <a:solidFill>
                  <a:srgbClr val="FF0000"/>
                </a:solidFill>
              </a:rPr>
            </a:br>
            <a:r>
              <a:rPr lang="en-US" dirty="0" smtClean="0">
                <a:solidFill>
                  <a:srgbClr val="FF0000"/>
                </a:solidFill>
              </a:rPr>
              <a:t>Clean &amp; Green </a:t>
            </a:r>
            <a:r>
              <a:rPr lang="en-US" dirty="0" err="1" smtClean="0">
                <a:solidFill>
                  <a:srgbClr val="FF0000"/>
                </a:solidFill>
              </a:rPr>
              <a:t>Programme</a:t>
            </a:r>
            <a:r>
              <a:rPr lang="en-US" dirty="0" smtClean="0">
                <a:solidFill>
                  <a:srgbClr val="FF0000"/>
                </a:solidFill>
              </a:rPr>
              <a:t/>
            </a:r>
            <a:br>
              <a:rPr lang="en-US" dirty="0" smtClean="0">
                <a:solidFill>
                  <a:srgbClr val="FF0000"/>
                </a:solidFill>
              </a:rPr>
            </a:br>
            <a:r>
              <a:rPr lang="en-US" dirty="0" smtClean="0">
                <a:solidFill>
                  <a:srgbClr val="FF0000"/>
                </a:solidFill>
              </a:rPr>
              <a:t> </a:t>
            </a:r>
            <a:endParaRPr lang="en-US" dirty="0">
              <a:solidFill>
                <a:srgbClr val="FF0000"/>
              </a:solidFill>
            </a:endParaRPr>
          </a:p>
        </p:txBody>
      </p:sp>
      <p:sp>
        <p:nvSpPr>
          <p:cNvPr id="9" name="Content Placeholder 8"/>
          <p:cNvSpPr>
            <a:spLocks noGrp="1"/>
          </p:cNvSpPr>
          <p:nvPr>
            <p:ph sz="quarter" idx="4"/>
          </p:nvPr>
        </p:nvSpPr>
        <p:spPr>
          <a:xfrm>
            <a:off x="5334000" y="1219200"/>
            <a:ext cx="3352800" cy="4651706"/>
          </a:xfrm>
        </p:spPr>
        <p:txBody>
          <a:bodyPr>
            <a:normAutofit lnSpcReduction="10000"/>
          </a:bodyPr>
          <a:lstStyle/>
          <a:p>
            <a:pPr algn="ctr"/>
            <a:r>
              <a:rPr lang="en-US" b="1" dirty="0" smtClean="0">
                <a:solidFill>
                  <a:schemeClr val="bg1"/>
                </a:solidFill>
              </a:rPr>
              <a:t>On 18</a:t>
            </a:r>
            <a:r>
              <a:rPr lang="en-US" b="1" baseline="30000" dirty="0" smtClean="0">
                <a:solidFill>
                  <a:schemeClr val="bg1"/>
                </a:solidFill>
              </a:rPr>
              <a:t>th</a:t>
            </a:r>
            <a:r>
              <a:rPr lang="en-US" b="1" dirty="0" smtClean="0">
                <a:solidFill>
                  <a:schemeClr val="bg1"/>
                </a:solidFill>
              </a:rPr>
              <a:t> December Rally was taken place on the awareness about "Clean and  Green Program”/ The students and teachers went near by</a:t>
            </a:r>
          </a:p>
          <a:p>
            <a:pPr algn="ctr"/>
            <a:r>
              <a:rPr lang="en-US" b="1" dirty="0" smtClean="0">
                <a:solidFill>
                  <a:schemeClr val="bg1"/>
                </a:solidFill>
              </a:rPr>
              <a:t>Places. With slogans they told the people to plant the plants</a:t>
            </a:r>
            <a:endParaRPr lang="en-IN" dirty="0">
              <a:solidFill>
                <a:schemeClr val="bg1"/>
              </a:solidFill>
            </a:endParaRPr>
          </a:p>
        </p:txBody>
      </p:sp>
      <p:pic>
        <p:nvPicPr>
          <p:cNvPr id="1026" name="Picture 2" descr="C:\Users\user\Desktop\2 003.jpg"/>
          <p:cNvPicPr>
            <a:picLocks noGrp="1" noChangeAspect="1" noChangeArrowheads="1"/>
          </p:cNvPicPr>
          <p:nvPr>
            <p:ph sz="quarter" idx="2"/>
          </p:nvPr>
        </p:nvPicPr>
        <p:blipFill>
          <a:blip r:embed="rId2"/>
          <a:srcRect/>
          <a:stretch>
            <a:fillRect/>
          </a:stretch>
        </p:blipFill>
        <p:spPr bwMode="auto">
          <a:xfrm>
            <a:off x="381000" y="1371600"/>
            <a:ext cx="4876800" cy="4724400"/>
          </a:xfrm>
          <a:prstGeom prst="rect">
            <a:avLst/>
          </a:prstGeom>
          <a:noFill/>
          <a:effectLst>
            <a:outerShdw blurRad="50800" dist="38100" dir="2700000" algn="tl" rotWithShape="0">
              <a:prstClr val="black">
                <a:alpha val="40000"/>
              </a:prstClr>
            </a:outerShdw>
          </a:effectLst>
          <a:scene3d>
            <a:camera prst="isometricLeftDown"/>
            <a:lightRig rig="threePt" dir="t"/>
          </a:scene3d>
        </p:spPr>
      </p:pic>
      <p:pic>
        <p:nvPicPr>
          <p:cNvPr id="5" name="Picture 2" descr="C:\Users\user\Desktop\2 003.jpg"/>
          <p:cNvPicPr>
            <a:picLocks noChangeAspect="1" noChangeArrowheads="1"/>
          </p:cNvPicPr>
          <p:nvPr/>
        </p:nvPicPr>
        <p:blipFill>
          <a:blip r:embed="rId2"/>
          <a:srcRect/>
          <a:stretch>
            <a:fillRect/>
          </a:stretch>
        </p:blipFill>
        <p:spPr bwMode="auto">
          <a:xfrm>
            <a:off x="533400" y="1524000"/>
            <a:ext cx="4876800" cy="4724400"/>
          </a:xfrm>
          <a:prstGeom prst="rect">
            <a:avLst/>
          </a:prstGeom>
          <a:noFill/>
          <a:ln>
            <a:noFill/>
            <a:prstDash val="sysDash"/>
            <a:miter lim="800000"/>
          </a:ln>
          <a:effectLst>
            <a:outerShdw blurRad="50800" dist="38100" dir="2700000" algn="tl" rotWithShape="0">
              <a:prstClr val="black">
                <a:alpha val="40000"/>
              </a:prstClr>
            </a:outerShdw>
          </a:effectLst>
          <a:scene3d>
            <a:camera prst="isometricLeftDown"/>
            <a:lightRig rig="threePt" dir="t"/>
          </a:scene3d>
        </p:spPr>
      </p:pic>
      <p:pic>
        <p:nvPicPr>
          <p:cNvPr id="6" name="Picture 2" descr="C:\Users\user\Desktop\2 003.jpg"/>
          <p:cNvPicPr>
            <a:picLocks noChangeAspect="1" noChangeArrowheads="1"/>
          </p:cNvPicPr>
          <p:nvPr/>
        </p:nvPicPr>
        <p:blipFill>
          <a:blip r:embed="rId2"/>
          <a:srcRect/>
          <a:stretch>
            <a:fillRect/>
          </a:stretch>
        </p:blipFill>
        <p:spPr bwMode="auto">
          <a:xfrm>
            <a:off x="685800" y="1676400"/>
            <a:ext cx="4876800" cy="4724400"/>
          </a:xfrm>
          <a:prstGeom prst="rect">
            <a:avLst/>
          </a:prstGeom>
          <a:noFill/>
          <a:ln>
            <a:noFill/>
            <a:prstDash val="sysDash"/>
            <a:miter lim="800000"/>
          </a:ln>
          <a:effectLst>
            <a:outerShdw blurRad="50800" dist="38100" dir="2700000" algn="tl" rotWithShape="0">
              <a:prstClr val="black">
                <a:alpha val="40000"/>
              </a:prstClr>
            </a:outerShdw>
          </a:effectLst>
          <a:scene3d>
            <a:camera prst="isometricLeftDown"/>
            <a:lightRig rig="threePt" dir="t"/>
          </a:scene3d>
        </p:spPr>
      </p:pic>
    </p:spTree>
  </p:cSld>
  <p:clrMapOvr>
    <a:masterClrMapping/>
  </p:clrMapOvr>
  <p:transition spd="slow" advTm="5781">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FF0000"/>
                </a:solidFill>
              </a:rPr>
              <a:t>“Nutrition”   program</a:t>
            </a:r>
            <a:r>
              <a:rPr lang="en-US" dirty="0" smtClean="0">
                <a:solidFill>
                  <a:schemeClr val="accent1">
                    <a:lumMod val="75000"/>
                  </a:schemeClr>
                </a:solidFill>
              </a:rPr>
              <a:t/>
            </a:r>
            <a:br>
              <a:rPr lang="en-US" dirty="0" smtClean="0">
                <a:solidFill>
                  <a:schemeClr val="accent1">
                    <a:lumMod val="75000"/>
                  </a:schemeClr>
                </a:solidFill>
              </a:rPr>
            </a:br>
            <a:endParaRPr lang="en-US" dirty="0">
              <a:solidFill>
                <a:srgbClr val="11AB2E"/>
              </a:solidFill>
            </a:endParaRPr>
          </a:p>
        </p:txBody>
      </p:sp>
      <p:pic>
        <p:nvPicPr>
          <p:cNvPr id="2052" name="Picture 4" descr="C:\Users\user\Desktop\1 015.jpg"/>
          <p:cNvPicPr>
            <a:picLocks noGrp="1" noChangeAspect="1" noChangeArrowheads="1"/>
          </p:cNvPicPr>
          <p:nvPr>
            <p:ph idx="1"/>
          </p:nvPr>
        </p:nvPicPr>
        <p:blipFill>
          <a:blip r:embed="rId2"/>
          <a:srcRect/>
          <a:stretch>
            <a:fillRect/>
          </a:stretch>
        </p:blipFill>
        <p:spPr bwMode="auto">
          <a:xfrm rot="230058">
            <a:off x="804917" y="1157271"/>
            <a:ext cx="7391400" cy="3810000"/>
          </a:xfrm>
          <a:prstGeom prst="rect">
            <a:avLst/>
          </a:prstGeom>
          <a:noFill/>
          <a:scene3d>
            <a:camera prst="isometricOffAxis1Right"/>
            <a:lightRig rig="threePt" dir="t"/>
          </a:scene3d>
          <a:sp3d prstMaterial="dkEdge">
            <a:bevelT prst="relaxedInset"/>
          </a:sp3d>
        </p:spPr>
      </p:pic>
      <p:sp>
        <p:nvSpPr>
          <p:cNvPr id="16" name="TextBox 15"/>
          <p:cNvSpPr txBox="1"/>
          <p:nvPr/>
        </p:nvSpPr>
        <p:spPr>
          <a:xfrm>
            <a:off x="762000" y="5410200"/>
            <a:ext cx="8001000" cy="369332"/>
          </a:xfrm>
          <a:prstGeom prst="rect">
            <a:avLst/>
          </a:prstGeom>
          <a:noFill/>
        </p:spPr>
        <p:txBody>
          <a:bodyPr wrap="square" rtlCol="0">
            <a:spAutoFit/>
          </a:bodyPr>
          <a:lstStyle/>
          <a:p>
            <a:pPr algn="ctr"/>
            <a:endParaRPr lang="en-US" b="1" dirty="0" smtClean="0">
              <a:solidFill>
                <a:srgbClr val="FF0000"/>
              </a:solidFill>
            </a:endParaRPr>
          </a:p>
        </p:txBody>
      </p:sp>
      <p:sp>
        <p:nvSpPr>
          <p:cNvPr id="5" name="Rectangle 4"/>
          <p:cNvSpPr/>
          <p:nvPr/>
        </p:nvSpPr>
        <p:spPr>
          <a:xfrm>
            <a:off x="457200" y="5105400"/>
            <a:ext cx="8534400" cy="1754326"/>
          </a:xfrm>
          <a:prstGeom prst="rect">
            <a:avLst/>
          </a:prstGeom>
        </p:spPr>
        <p:txBody>
          <a:bodyPr wrap="square">
            <a:spAutoFit/>
          </a:bodyPr>
          <a:lstStyle/>
          <a:p>
            <a:r>
              <a:rPr lang="en-US" dirty="0" smtClean="0">
                <a:solidFill>
                  <a:srgbClr val="990033"/>
                </a:solidFill>
              </a:rPr>
              <a:t>Organized on 10</a:t>
            </a:r>
            <a:r>
              <a:rPr lang="en-US" baseline="30000" dirty="0" smtClean="0">
                <a:solidFill>
                  <a:srgbClr val="990033"/>
                </a:solidFill>
              </a:rPr>
              <a:t>th</a:t>
            </a:r>
            <a:r>
              <a:rPr lang="en-US" dirty="0" smtClean="0">
                <a:solidFill>
                  <a:srgbClr val="990033"/>
                </a:solidFill>
              </a:rPr>
              <a:t> August 2014 at School premises.</a:t>
            </a:r>
          </a:p>
          <a:p>
            <a:endParaRPr lang="en-US" dirty="0" smtClean="0">
              <a:solidFill>
                <a:srgbClr val="990033"/>
              </a:solidFill>
            </a:endParaRPr>
          </a:p>
          <a:p>
            <a:r>
              <a:rPr lang="en-US" dirty="0" smtClean="0">
                <a:solidFill>
                  <a:srgbClr val="990033"/>
                </a:solidFill>
              </a:rPr>
              <a:t>The teachers taught the children about the food wastage.</a:t>
            </a:r>
          </a:p>
          <a:p>
            <a:endParaRPr lang="en-US" dirty="0" smtClean="0">
              <a:solidFill>
                <a:srgbClr val="990033"/>
              </a:solidFill>
            </a:endParaRPr>
          </a:p>
          <a:p>
            <a:r>
              <a:rPr lang="en-US" dirty="0" smtClean="0">
                <a:solidFill>
                  <a:srgbClr val="990033"/>
                </a:solidFill>
              </a:rPr>
              <a:t>Some of the teachers served the food for the children.</a:t>
            </a:r>
            <a:endParaRPr lang="en-IN" dirty="0" smtClean="0">
              <a:solidFill>
                <a:srgbClr val="990033"/>
              </a:solidFill>
            </a:endParaRPr>
          </a:p>
          <a:p>
            <a:endParaRPr lang="en-IN" dirty="0"/>
          </a:p>
        </p:txBody>
      </p:sp>
    </p:spTree>
  </p:cSld>
  <p:clrMapOvr>
    <a:masterClrMapping/>
  </p:clrMapOvr>
  <p:transition spd="slow" advTm="5781">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15962"/>
          </a:xfrm>
        </p:spPr>
        <p:txBody>
          <a:bodyPr>
            <a:noAutofit/>
          </a:bodyPr>
          <a:lstStyle/>
          <a:p>
            <a:pPr algn="ctr"/>
            <a:r>
              <a:rPr lang="en-US" sz="4400" dirty="0" smtClean="0">
                <a:solidFill>
                  <a:schemeClr val="accent2"/>
                </a:solidFill>
              </a:rPr>
              <a:t>Quiz  Competition </a:t>
            </a:r>
            <a:endParaRPr lang="en-IN" sz="4400" dirty="0">
              <a:solidFill>
                <a:schemeClr val="accent2"/>
              </a:solidFill>
            </a:endParaRPr>
          </a:p>
        </p:txBody>
      </p:sp>
      <p:pic>
        <p:nvPicPr>
          <p:cNvPr id="3074" name="Picture 2" descr="C:\Users\user\Desktop\2 005.jpg"/>
          <p:cNvPicPr>
            <a:picLocks noGrp="1" noChangeAspect="1" noChangeArrowheads="1"/>
          </p:cNvPicPr>
          <p:nvPr>
            <p:ph idx="1"/>
          </p:nvPr>
        </p:nvPicPr>
        <p:blipFill>
          <a:blip r:embed="rId2">
            <a:duotone>
              <a:prstClr val="black"/>
              <a:schemeClr val="accent1">
                <a:tint val="45000"/>
                <a:satMod val="400000"/>
              </a:schemeClr>
            </a:duotone>
          </a:blip>
          <a:srcRect/>
          <a:stretch>
            <a:fillRect/>
          </a:stretch>
        </p:blipFill>
        <p:spPr bwMode="auto">
          <a:xfrm>
            <a:off x="1447800" y="990600"/>
            <a:ext cx="6477000" cy="3581399"/>
          </a:xfrm>
          <a:prstGeom prst="rect">
            <a:avLst/>
          </a:prstGeom>
          <a:noFill/>
          <a:ln>
            <a:solidFill>
              <a:schemeClr val="bg2">
                <a:lumMod val="50000"/>
              </a:schemeClr>
            </a:solidFill>
          </a:ln>
        </p:spPr>
      </p:pic>
      <p:sp>
        <p:nvSpPr>
          <p:cNvPr id="10" name="TextBox 9"/>
          <p:cNvSpPr txBox="1"/>
          <p:nvPr/>
        </p:nvSpPr>
        <p:spPr>
          <a:xfrm>
            <a:off x="381000" y="4800600"/>
            <a:ext cx="8077200" cy="1323439"/>
          </a:xfrm>
          <a:prstGeom prst="rect">
            <a:avLst/>
          </a:prstGeom>
          <a:noFill/>
        </p:spPr>
        <p:txBody>
          <a:bodyPr wrap="square" rtlCol="0">
            <a:spAutoFit/>
          </a:bodyPr>
          <a:lstStyle/>
          <a:p>
            <a:pPr algn="ctr"/>
            <a:r>
              <a:rPr lang="en-US" sz="1600" dirty="0" smtClean="0">
                <a:solidFill>
                  <a:schemeClr val="bg2">
                    <a:lumMod val="10000"/>
                  </a:schemeClr>
                </a:solidFill>
              </a:rPr>
              <a:t>A quiz competition was held for the students on 23</a:t>
            </a:r>
            <a:r>
              <a:rPr lang="en-US" sz="1600" baseline="30000" dirty="0" smtClean="0">
                <a:solidFill>
                  <a:schemeClr val="bg2">
                    <a:lumMod val="10000"/>
                  </a:schemeClr>
                </a:solidFill>
              </a:rPr>
              <a:t>rd</a:t>
            </a:r>
            <a:r>
              <a:rPr lang="en-US" sz="1600" dirty="0" smtClean="0">
                <a:solidFill>
                  <a:schemeClr val="bg2">
                    <a:lumMod val="10000"/>
                  </a:schemeClr>
                </a:solidFill>
              </a:rPr>
              <a:t>  September 2014 regarding</a:t>
            </a:r>
          </a:p>
          <a:p>
            <a:pPr algn="ctr"/>
            <a:r>
              <a:rPr lang="en-US" sz="1600" dirty="0" smtClean="0">
                <a:solidFill>
                  <a:schemeClr val="bg2">
                    <a:lumMod val="10000"/>
                  </a:schemeClr>
                </a:solidFill>
              </a:rPr>
              <a:t> the “use of the library </a:t>
            </a:r>
            <a:r>
              <a:rPr lang="en-US" sz="1600" dirty="0" err="1" smtClean="0">
                <a:solidFill>
                  <a:schemeClr val="bg2">
                    <a:lumMod val="10000"/>
                  </a:schemeClr>
                </a:solidFill>
              </a:rPr>
              <a:t>books”.Nowadays</a:t>
            </a:r>
            <a:r>
              <a:rPr lang="en-US" sz="1600" dirty="0" smtClean="0">
                <a:solidFill>
                  <a:schemeClr val="bg2">
                    <a:lumMod val="10000"/>
                  </a:schemeClr>
                </a:solidFill>
              </a:rPr>
              <a:t> everyone is addicted to</a:t>
            </a:r>
          </a:p>
          <a:p>
            <a:pPr algn="ctr"/>
            <a:r>
              <a:rPr lang="en-US" sz="1600" dirty="0" smtClean="0">
                <a:solidFill>
                  <a:schemeClr val="bg2">
                    <a:lumMod val="10000"/>
                  </a:schemeClr>
                </a:solidFill>
              </a:rPr>
              <a:t> the  mobiles. The use of books is less. |So the children expressed </a:t>
            </a:r>
          </a:p>
          <a:p>
            <a:pPr algn="ctr"/>
            <a:r>
              <a:rPr lang="en-US" sz="1600" dirty="0" smtClean="0">
                <a:solidFill>
                  <a:schemeClr val="bg2">
                    <a:lumMod val="10000"/>
                  </a:schemeClr>
                </a:solidFill>
              </a:rPr>
              <a:t>the importance of the library in </a:t>
            </a:r>
            <a:r>
              <a:rPr lang="en-US" sz="1600" dirty="0" err="1" smtClean="0">
                <a:solidFill>
                  <a:schemeClr val="bg2">
                    <a:lumMod val="10000"/>
                  </a:schemeClr>
                </a:solidFill>
              </a:rPr>
              <a:t>theb</a:t>
            </a:r>
            <a:r>
              <a:rPr lang="en-US" sz="1600" dirty="0" smtClean="0">
                <a:solidFill>
                  <a:schemeClr val="bg2">
                    <a:lumMod val="10000"/>
                  </a:schemeClr>
                </a:solidFill>
              </a:rPr>
              <a:t> school</a:t>
            </a:r>
            <a:endParaRPr lang="en-IN" sz="1600" dirty="0">
              <a:solidFill>
                <a:schemeClr val="bg2">
                  <a:lumMod val="10000"/>
                </a:schemeClr>
              </a:solidFill>
            </a:endParaRPr>
          </a:p>
        </p:txBody>
      </p:sp>
    </p:spTree>
  </p:cSld>
  <p:clrMapOvr>
    <a:masterClrMapping/>
  </p:clrMapOvr>
  <p:transition spd="slow" advTm="5781">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486400" y="1481328"/>
            <a:ext cx="3200400" cy="4614672"/>
          </a:xfrm>
        </p:spPr>
        <p:txBody>
          <a:bodyPr>
            <a:normAutofit fontScale="47500" lnSpcReduction="20000"/>
          </a:bodyPr>
          <a:lstStyle/>
          <a:p>
            <a:endParaRPr lang="en-US" dirty="0" smtClean="0"/>
          </a:p>
          <a:p>
            <a:r>
              <a:rPr lang="en-US" sz="3300" dirty="0" smtClean="0">
                <a:solidFill>
                  <a:srgbClr val="002060"/>
                </a:solidFill>
              </a:rPr>
              <a:t>The Parents’ meeting was held in the school on 10</a:t>
            </a:r>
            <a:r>
              <a:rPr lang="en-US" sz="3300" baseline="30000" dirty="0" smtClean="0">
                <a:solidFill>
                  <a:srgbClr val="002060"/>
                </a:solidFill>
              </a:rPr>
              <a:t>th</a:t>
            </a:r>
            <a:r>
              <a:rPr lang="en-US" sz="3300" dirty="0" smtClean="0">
                <a:solidFill>
                  <a:srgbClr val="002060"/>
                </a:solidFill>
              </a:rPr>
              <a:t> October  2014.</a:t>
            </a:r>
          </a:p>
          <a:p>
            <a:endParaRPr lang="en-US" sz="3300" dirty="0" smtClean="0">
              <a:solidFill>
                <a:srgbClr val="002060"/>
              </a:solidFill>
            </a:endParaRPr>
          </a:p>
          <a:p>
            <a:r>
              <a:rPr lang="en-US" sz="3300" dirty="0" smtClean="0">
                <a:solidFill>
                  <a:srgbClr val="002060"/>
                </a:solidFill>
              </a:rPr>
              <a:t>The  teacher asked the parents to send their children to school regularly, </a:t>
            </a:r>
          </a:p>
          <a:p>
            <a:endParaRPr lang="en-US" sz="3300" dirty="0" smtClean="0">
              <a:solidFill>
                <a:srgbClr val="002060"/>
              </a:solidFill>
            </a:endParaRPr>
          </a:p>
          <a:p>
            <a:r>
              <a:rPr lang="en-US" sz="3300" dirty="0" smtClean="0">
                <a:solidFill>
                  <a:srgbClr val="002060"/>
                </a:solidFill>
              </a:rPr>
              <a:t>the parents are suggested  to help their children  in doing home works without  wasting time.</a:t>
            </a:r>
          </a:p>
          <a:p>
            <a:endParaRPr lang="en-US" sz="3300" dirty="0" smtClean="0">
              <a:solidFill>
                <a:srgbClr val="002060"/>
              </a:solidFill>
            </a:endParaRPr>
          </a:p>
          <a:p>
            <a:r>
              <a:rPr lang="en-US" sz="3300" dirty="0" smtClean="0">
                <a:solidFill>
                  <a:srgbClr val="002060"/>
                </a:solidFill>
              </a:rPr>
              <a:t>The teacher told the parents to take care about their children’s study and control the wastage time in watching T.V</a:t>
            </a:r>
            <a:r>
              <a:rPr lang="en-US" dirty="0" smtClean="0">
                <a:solidFill>
                  <a:srgbClr val="002060"/>
                </a:solidFill>
              </a:rPr>
              <a:t>.</a:t>
            </a:r>
            <a:endParaRPr lang="en-IN" dirty="0">
              <a:solidFill>
                <a:srgbClr val="002060"/>
              </a:solidFill>
            </a:endParaRPr>
          </a:p>
        </p:txBody>
      </p:sp>
      <p:sp>
        <p:nvSpPr>
          <p:cNvPr id="4" name="Title 3"/>
          <p:cNvSpPr>
            <a:spLocks noGrp="1"/>
          </p:cNvSpPr>
          <p:nvPr>
            <p:ph type="title"/>
          </p:nvPr>
        </p:nvSpPr>
        <p:spPr>
          <a:xfrm>
            <a:off x="457200" y="274638"/>
            <a:ext cx="8229600" cy="792162"/>
          </a:xfrm>
        </p:spPr>
        <p:txBody>
          <a:bodyPr/>
          <a:lstStyle/>
          <a:p>
            <a:pPr algn="ctr"/>
            <a:r>
              <a:rPr lang="en-US" dirty="0" smtClean="0">
                <a:solidFill>
                  <a:schemeClr val="accent2"/>
                </a:solidFill>
              </a:rPr>
              <a:t>Parents’ Meeting at School</a:t>
            </a:r>
            <a:endParaRPr lang="en-IN" dirty="0">
              <a:solidFill>
                <a:schemeClr val="accent2"/>
              </a:solidFill>
            </a:endParaRPr>
          </a:p>
        </p:txBody>
      </p:sp>
      <p:pic>
        <p:nvPicPr>
          <p:cNvPr id="4098" name="Picture 2" descr="C:\Users\user\Desktop\1 016.jpg"/>
          <p:cNvPicPr>
            <a:picLocks noGrp="1" noChangeAspect="1" noChangeArrowheads="1"/>
          </p:cNvPicPr>
          <p:nvPr>
            <p:ph sz="half" idx="1"/>
          </p:nvPr>
        </p:nvPicPr>
        <p:blipFill>
          <a:blip r:embed="rId2"/>
          <a:srcRect/>
          <a:stretch>
            <a:fillRect/>
          </a:stretch>
        </p:blipFill>
        <p:spPr bwMode="auto">
          <a:xfrm flipH="1">
            <a:off x="533400" y="1600200"/>
            <a:ext cx="4953000" cy="4419600"/>
          </a:xfrm>
          <a:prstGeom prst="rect">
            <a:avLst/>
          </a:prstGeom>
          <a:noFill/>
          <a:scene3d>
            <a:camera prst="perspectiveContrastingRightFacing"/>
            <a:lightRig rig="threePt" dir="t"/>
          </a:scene3d>
        </p:spPr>
      </p:pic>
    </p:spTree>
  </p:cSld>
  <p:clrMapOvr>
    <a:masterClrMapping/>
  </p:clrMapOvr>
  <p:transition spd="slow" advTm="5781">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452</TotalTime>
  <Words>860</Words>
  <Application>Microsoft Office PowerPoint</Application>
  <PresentationFormat>On-screen Show (4:3)</PresentationFormat>
  <Paragraphs>79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Concourse</vt:lpstr>
      <vt:lpstr>Slide 1</vt:lpstr>
      <vt:lpstr>R. C. M. CATHEDRAL  U.P SCHOOL READING ROOM VISAKHAPATNAM</vt:lpstr>
      <vt:lpstr>    On 17/6/2013  rally was held about the awareness   of ‘’Dengue fever’’. Children went around the places, telling the people to keep the places clean  </vt:lpstr>
      <vt:lpstr>PLANTATION</vt:lpstr>
      <vt:lpstr>AKSHARABHYASHAM</vt:lpstr>
      <vt:lpstr>  Clean &amp; Green Programme  </vt:lpstr>
      <vt:lpstr>“Nutrition”   program </vt:lpstr>
      <vt:lpstr>Quiz  Competition </vt:lpstr>
      <vt:lpstr>Parents’ Meeting at School</vt:lpstr>
      <vt:lpstr>   Prize Distribution Program</vt:lpstr>
      <vt:lpstr>      AKSHARABHYASHAM</vt:lpstr>
      <vt:lpstr>Use of Drinking Water</vt:lpstr>
      <vt:lpstr>WORLD AIDS DAY CELBERATION</vt:lpstr>
      <vt:lpstr>           Nutrition &amp; Hygiene  </vt:lpstr>
      <vt:lpstr>Slide 15</vt:lpstr>
      <vt:lpstr>Slide 16</vt:lpstr>
      <vt:lpstr>On 25/10/2017 Port Trust Chair Person with the cooperation of SALPG had constructed extra toilets for the students. The  Solar  System for the entire school building and renovation of teachers toilets was done by them. We are grateful to them.</vt:lpstr>
      <vt:lpstr>Kum.Nandhini of class 5th got state level first prize in miming on 14th/11/2017. We  the management and staff are proud of her.</vt:lpstr>
      <vt:lpstr>Slide 19</vt:lpstr>
      <vt:lpstr>‘’Vanam - Manam’’ pledge was conducted in the school campus by the students and teachers on 12/7/2018. All pledged to take care of the trees and to plant the trees. </vt:lpstr>
      <vt:lpstr>Slide 21</vt:lpstr>
      <vt:lpstr>As a part of ‘’Clean and Green’’ program on 11/8/2018. Teachers and students joined in near by places to clean and to keep the places tidy to avoid the sickness.</vt:lpstr>
      <vt:lpstr>Port Trust people distributed the note books for the students on 25\8\2018. We are grateful for their generous service towards our poor students. </vt:lpstr>
      <vt:lpstr>On 3/9/2018 ‘’Vanam Manam’’ program was conducted in the school. Teachers and students planted the small plants. Burakadha was played infront of the school to give awareness about dengue fever. </vt:lpstr>
      <vt:lpstr>    On 3rd  October 2018 Students went around the places with cultural activities  telling  about the greatness of our national leaders .</vt:lpstr>
      <vt:lpstr>November 14th as Children’s Day Quiz competition was conducted for the students</vt:lpstr>
      <vt:lpstr>On 16th November  2018   Children were served  food  in line  as part of the Discipline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SJC-HOSTEL-1</dc:creator>
  <cp:lastModifiedBy>user</cp:lastModifiedBy>
  <cp:revision>57</cp:revision>
  <dcterms:created xsi:type="dcterms:W3CDTF">2018-10-17T05:41:20Z</dcterms:created>
  <dcterms:modified xsi:type="dcterms:W3CDTF">2019-01-08T03:45:37Z</dcterms:modified>
</cp:coreProperties>
</file>